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887" r:id="rId2"/>
    <p:sldId id="976" r:id="rId3"/>
    <p:sldId id="1065" r:id="rId4"/>
    <p:sldId id="1066" r:id="rId5"/>
    <p:sldId id="1067" r:id="rId6"/>
    <p:sldId id="1068" r:id="rId7"/>
    <p:sldId id="1069" r:id="rId8"/>
    <p:sldId id="1070" r:id="rId9"/>
    <p:sldId id="1071" r:id="rId10"/>
    <p:sldId id="1072" r:id="rId11"/>
    <p:sldId id="1021" r:id="rId12"/>
    <p:sldId id="1073" r:id="rId13"/>
    <p:sldId id="1074" r:id="rId14"/>
    <p:sldId id="1022" r:id="rId15"/>
    <p:sldId id="1075" r:id="rId16"/>
    <p:sldId id="1076" r:id="rId17"/>
    <p:sldId id="1077" r:id="rId18"/>
    <p:sldId id="1078" r:id="rId19"/>
    <p:sldId id="890" r:id="rId20"/>
  </p:sldIdLst>
  <p:sldSz cx="10693400" cy="7561263"/>
  <p:notesSz cx="6858000" cy="9144000"/>
  <p:defaultTextStyle>
    <a:defPPr>
      <a:defRPr lang="en-US"/>
    </a:defPPr>
    <a:lvl1pPr marL="0" algn="l" defTabSz="497937" rtl="0" eaLnBrk="1" latinLnBrk="0" hangingPunct="1">
      <a:defRPr sz="2000" kern="1200">
        <a:solidFill>
          <a:schemeClr val="tx1"/>
        </a:solidFill>
        <a:latin typeface="+mn-lt"/>
        <a:ea typeface="+mn-ea"/>
        <a:cs typeface="+mn-cs"/>
      </a:defRPr>
    </a:lvl1pPr>
    <a:lvl2pPr marL="497937" algn="l" defTabSz="497937" rtl="0" eaLnBrk="1" latinLnBrk="0" hangingPunct="1">
      <a:defRPr sz="2000" kern="1200">
        <a:solidFill>
          <a:schemeClr val="tx1"/>
        </a:solidFill>
        <a:latin typeface="+mn-lt"/>
        <a:ea typeface="+mn-ea"/>
        <a:cs typeface="+mn-cs"/>
      </a:defRPr>
    </a:lvl2pPr>
    <a:lvl3pPr marL="995873" algn="l" defTabSz="497937" rtl="0" eaLnBrk="1" latinLnBrk="0" hangingPunct="1">
      <a:defRPr sz="2000" kern="1200">
        <a:solidFill>
          <a:schemeClr val="tx1"/>
        </a:solidFill>
        <a:latin typeface="+mn-lt"/>
        <a:ea typeface="+mn-ea"/>
        <a:cs typeface="+mn-cs"/>
      </a:defRPr>
    </a:lvl3pPr>
    <a:lvl4pPr marL="1493810" algn="l" defTabSz="497937" rtl="0" eaLnBrk="1" latinLnBrk="0" hangingPunct="1">
      <a:defRPr sz="2000" kern="1200">
        <a:solidFill>
          <a:schemeClr val="tx1"/>
        </a:solidFill>
        <a:latin typeface="+mn-lt"/>
        <a:ea typeface="+mn-ea"/>
        <a:cs typeface="+mn-cs"/>
      </a:defRPr>
    </a:lvl4pPr>
    <a:lvl5pPr marL="1991746" algn="l" defTabSz="497937" rtl="0" eaLnBrk="1" latinLnBrk="0" hangingPunct="1">
      <a:defRPr sz="2000" kern="1200">
        <a:solidFill>
          <a:schemeClr val="tx1"/>
        </a:solidFill>
        <a:latin typeface="+mn-lt"/>
        <a:ea typeface="+mn-ea"/>
        <a:cs typeface="+mn-cs"/>
      </a:defRPr>
    </a:lvl5pPr>
    <a:lvl6pPr marL="2489683" algn="l" defTabSz="497937" rtl="0" eaLnBrk="1" latinLnBrk="0" hangingPunct="1">
      <a:defRPr sz="2000" kern="1200">
        <a:solidFill>
          <a:schemeClr val="tx1"/>
        </a:solidFill>
        <a:latin typeface="+mn-lt"/>
        <a:ea typeface="+mn-ea"/>
        <a:cs typeface="+mn-cs"/>
      </a:defRPr>
    </a:lvl6pPr>
    <a:lvl7pPr marL="2987619" algn="l" defTabSz="497937" rtl="0" eaLnBrk="1" latinLnBrk="0" hangingPunct="1">
      <a:defRPr sz="2000" kern="1200">
        <a:solidFill>
          <a:schemeClr val="tx1"/>
        </a:solidFill>
        <a:latin typeface="+mn-lt"/>
        <a:ea typeface="+mn-ea"/>
        <a:cs typeface="+mn-cs"/>
      </a:defRPr>
    </a:lvl7pPr>
    <a:lvl8pPr marL="3485556" algn="l" defTabSz="497937" rtl="0" eaLnBrk="1" latinLnBrk="0" hangingPunct="1">
      <a:defRPr sz="2000" kern="1200">
        <a:solidFill>
          <a:schemeClr val="tx1"/>
        </a:solidFill>
        <a:latin typeface="+mn-lt"/>
        <a:ea typeface="+mn-ea"/>
        <a:cs typeface="+mn-cs"/>
      </a:defRPr>
    </a:lvl8pPr>
    <a:lvl9pPr marL="3983492" algn="l" defTabSz="49793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p15:clr>
            <a:srgbClr val="A4A3A4"/>
          </p15:clr>
        </p15:guide>
        <p15:guide id="2" orient="horz" pos="2336">
          <p15:clr>
            <a:srgbClr val="A4A3A4"/>
          </p15:clr>
        </p15:guide>
        <p15:guide id="3" orient="horz" pos="4241">
          <p15:clr>
            <a:srgbClr val="A4A3A4"/>
          </p15:clr>
        </p15:guide>
        <p15:guide id="4" orient="horz" pos="3878">
          <p15:clr>
            <a:srgbClr val="A4A3A4"/>
          </p15:clr>
        </p15:guide>
        <p15:guide id="5" pos="6212">
          <p15:clr>
            <a:srgbClr val="A4A3A4"/>
          </p15:clr>
        </p15:guide>
        <p15:guide id="6" pos="9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0" autoAdjust="0"/>
    <p:restoredTop sz="94660"/>
  </p:normalViewPr>
  <p:slideViewPr>
    <p:cSldViewPr snapToGrid="0">
      <p:cViewPr varScale="1">
        <p:scale>
          <a:sx n="62" d="100"/>
          <a:sy n="62" d="100"/>
        </p:scale>
        <p:origin x="236" y="56"/>
      </p:cViewPr>
      <p:guideLst>
        <p:guide orient="horz" pos="431"/>
        <p:guide orient="horz" pos="2336"/>
        <p:guide orient="horz" pos="4241"/>
        <p:guide orient="horz" pos="3878"/>
        <p:guide pos="6212"/>
        <p:guide pos="96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1CE94-A49F-CB4E-9AD9-728E13DD868F}" type="datetime1">
              <a:rPr lang="it-IT" smtClean="0"/>
              <a:t>07/07/2023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5F594D-7EB9-A04E-AC48-C588CE56DC92}" type="slidenum">
              <a:rPr lang="en-US" smtClean="0"/>
              <a:t>‹N›</a:t>
            </a:fld>
            <a:endParaRPr lang="en-US" dirty="0"/>
          </a:p>
        </p:txBody>
      </p:sp>
    </p:spTree>
    <p:extLst>
      <p:ext uri="{BB962C8B-B14F-4D97-AF65-F5344CB8AC3E}">
        <p14:creationId xmlns:p14="http://schemas.microsoft.com/office/powerpoint/2010/main" val="2294530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27E77-92FF-334F-9C90-28536B62662B}" type="datetime1">
              <a:rPr lang="it-IT" smtClean="0"/>
              <a:t>07/07/2023</a:t>
            </a:fld>
            <a:endParaRPr lang="en-US" dirty="0"/>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7CEFA-24DD-C84A-A367-9FBF1723324C}" type="slidenum">
              <a:rPr lang="en-US" smtClean="0"/>
              <a:t>‹N›</a:t>
            </a:fld>
            <a:endParaRPr lang="en-US" dirty="0"/>
          </a:p>
        </p:txBody>
      </p:sp>
    </p:spTree>
    <p:extLst>
      <p:ext uri="{BB962C8B-B14F-4D97-AF65-F5344CB8AC3E}">
        <p14:creationId xmlns:p14="http://schemas.microsoft.com/office/powerpoint/2010/main" val="3134172671"/>
      </p:ext>
    </p:extLst>
  </p:cSld>
  <p:clrMap bg1="lt1" tx1="dk1" bg2="lt2" tx2="dk2" accent1="accent1" accent2="accent2" accent3="accent3" accent4="accent4" accent5="accent5" accent6="accent6" hlink="hlink" folHlink="folHlink"/>
  <p:hf hdr="0" ftr="0" dt="0"/>
  <p:notesStyle>
    <a:lvl1pPr marL="0" algn="l" defTabSz="497937" rtl="0" eaLnBrk="1" latinLnBrk="0" hangingPunct="1">
      <a:defRPr sz="1300" kern="1200">
        <a:solidFill>
          <a:schemeClr val="tx1"/>
        </a:solidFill>
        <a:latin typeface="+mn-lt"/>
        <a:ea typeface="+mn-ea"/>
        <a:cs typeface="+mn-cs"/>
      </a:defRPr>
    </a:lvl1pPr>
    <a:lvl2pPr marL="497937" algn="l" defTabSz="497937" rtl="0" eaLnBrk="1" latinLnBrk="0" hangingPunct="1">
      <a:defRPr sz="1300" kern="1200">
        <a:solidFill>
          <a:schemeClr val="tx1"/>
        </a:solidFill>
        <a:latin typeface="+mn-lt"/>
        <a:ea typeface="+mn-ea"/>
        <a:cs typeface="+mn-cs"/>
      </a:defRPr>
    </a:lvl2pPr>
    <a:lvl3pPr marL="995873" algn="l" defTabSz="497937" rtl="0" eaLnBrk="1" latinLnBrk="0" hangingPunct="1">
      <a:defRPr sz="1300" kern="1200">
        <a:solidFill>
          <a:schemeClr val="tx1"/>
        </a:solidFill>
        <a:latin typeface="+mn-lt"/>
        <a:ea typeface="+mn-ea"/>
        <a:cs typeface="+mn-cs"/>
      </a:defRPr>
    </a:lvl3pPr>
    <a:lvl4pPr marL="1493810" algn="l" defTabSz="497937" rtl="0" eaLnBrk="1" latinLnBrk="0" hangingPunct="1">
      <a:defRPr sz="1300" kern="1200">
        <a:solidFill>
          <a:schemeClr val="tx1"/>
        </a:solidFill>
        <a:latin typeface="+mn-lt"/>
        <a:ea typeface="+mn-ea"/>
        <a:cs typeface="+mn-cs"/>
      </a:defRPr>
    </a:lvl4pPr>
    <a:lvl5pPr marL="1991746" algn="l" defTabSz="497937" rtl="0" eaLnBrk="1" latinLnBrk="0" hangingPunct="1">
      <a:defRPr sz="1300" kern="1200">
        <a:solidFill>
          <a:schemeClr val="tx1"/>
        </a:solidFill>
        <a:latin typeface="+mn-lt"/>
        <a:ea typeface="+mn-ea"/>
        <a:cs typeface="+mn-cs"/>
      </a:defRPr>
    </a:lvl5pPr>
    <a:lvl6pPr marL="2489683" algn="l" defTabSz="497937" rtl="0" eaLnBrk="1" latinLnBrk="0" hangingPunct="1">
      <a:defRPr sz="1300" kern="1200">
        <a:solidFill>
          <a:schemeClr val="tx1"/>
        </a:solidFill>
        <a:latin typeface="+mn-lt"/>
        <a:ea typeface="+mn-ea"/>
        <a:cs typeface="+mn-cs"/>
      </a:defRPr>
    </a:lvl6pPr>
    <a:lvl7pPr marL="2987619" algn="l" defTabSz="497937" rtl="0" eaLnBrk="1" latinLnBrk="0" hangingPunct="1">
      <a:defRPr sz="1300" kern="1200">
        <a:solidFill>
          <a:schemeClr val="tx1"/>
        </a:solidFill>
        <a:latin typeface="+mn-lt"/>
        <a:ea typeface="+mn-ea"/>
        <a:cs typeface="+mn-cs"/>
      </a:defRPr>
    </a:lvl7pPr>
    <a:lvl8pPr marL="3485556" algn="l" defTabSz="497937" rtl="0" eaLnBrk="1" latinLnBrk="0" hangingPunct="1">
      <a:defRPr sz="1300" kern="1200">
        <a:solidFill>
          <a:schemeClr val="tx1"/>
        </a:solidFill>
        <a:latin typeface="+mn-lt"/>
        <a:ea typeface="+mn-ea"/>
        <a:cs typeface="+mn-cs"/>
      </a:defRPr>
    </a:lvl8pPr>
    <a:lvl9pPr marL="3983492" algn="l" defTabSz="49793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2</a:t>
            </a:fld>
            <a:endParaRPr lang="en-US" dirty="0"/>
          </a:p>
        </p:txBody>
      </p:sp>
    </p:spTree>
    <p:extLst>
      <p:ext uri="{BB962C8B-B14F-4D97-AF65-F5344CB8AC3E}">
        <p14:creationId xmlns:p14="http://schemas.microsoft.com/office/powerpoint/2010/main" val="189802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9</a:t>
            </a:fld>
            <a:endParaRPr lang="en-US" dirty="0"/>
          </a:p>
        </p:txBody>
      </p:sp>
    </p:spTree>
    <p:extLst>
      <p:ext uri="{BB962C8B-B14F-4D97-AF65-F5344CB8AC3E}">
        <p14:creationId xmlns:p14="http://schemas.microsoft.com/office/powerpoint/2010/main" val="170909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10</a:t>
            </a:fld>
            <a:endParaRPr lang="en-US" dirty="0"/>
          </a:p>
        </p:txBody>
      </p:sp>
    </p:spTree>
    <p:extLst>
      <p:ext uri="{BB962C8B-B14F-4D97-AF65-F5344CB8AC3E}">
        <p14:creationId xmlns:p14="http://schemas.microsoft.com/office/powerpoint/2010/main" val="123019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11</a:t>
            </a:fld>
            <a:endParaRPr lang="en-US" dirty="0"/>
          </a:p>
        </p:txBody>
      </p:sp>
    </p:spTree>
    <p:extLst>
      <p:ext uri="{BB962C8B-B14F-4D97-AF65-F5344CB8AC3E}">
        <p14:creationId xmlns:p14="http://schemas.microsoft.com/office/powerpoint/2010/main" val="263683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14</a:t>
            </a:fld>
            <a:endParaRPr lang="en-US" dirty="0"/>
          </a:p>
        </p:txBody>
      </p:sp>
    </p:spTree>
    <p:extLst>
      <p:ext uri="{BB962C8B-B14F-4D97-AF65-F5344CB8AC3E}">
        <p14:creationId xmlns:p14="http://schemas.microsoft.com/office/powerpoint/2010/main" val="15713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roberta.pirone\Documents\Corporate\Identity2015\Intranet\Modelli powerpoint per le presentazioni di valenza aziendale\sfondo_acq1new.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01" y="-70945"/>
            <a:ext cx="10817528" cy="766800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7"/>
          <p:cNvSpPr txBox="1">
            <a:spLocks/>
          </p:cNvSpPr>
          <p:nvPr userDrawn="1"/>
        </p:nvSpPr>
        <p:spPr>
          <a:xfrm>
            <a:off x="2541630" y="5139393"/>
            <a:ext cx="2262187" cy="297422"/>
          </a:xfrm>
          <a:prstGeom prst="rect">
            <a:avLst/>
          </a:prstGeom>
        </p:spPr>
        <p:txBody>
          <a:bodyPr/>
          <a:lstStyle>
            <a:lvl1pPr marL="0" indent="0" algn="l" defTabSz="497937" rtl="0" eaLnBrk="1" latinLnBrk="0" hangingPunct="1">
              <a:spcBef>
                <a:spcPct val="20000"/>
              </a:spcBef>
              <a:buFont typeface="Lucida Grande"/>
              <a:buNone/>
              <a:defRPr sz="1400" b="0" kern="1200">
                <a:solidFill>
                  <a:srgbClr val="004276"/>
                </a:solidFill>
                <a:latin typeface="+mn-lt"/>
                <a:ea typeface="+mn-ea"/>
                <a:cs typeface="+mn-cs"/>
              </a:defRPr>
            </a:lvl1pPr>
            <a:lvl2pPr marL="0" indent="0" algn="l" defTabSz="497937" rtl="0" eaLnBrk="1" latinLnBrk="0" hangingPunct="1">
              <a:spcBef>
                <a:spcPct val="20000"/>
              </a:spcBef>
              <a:buFont typeface="Lucida Grande"/>
              <a:buNone/>
              <a:defRPr sz="1400" b="0" kern="1200">
                <a:solidFill>
                  <a:srgbClr val="5B6770"/>
                </a:solidFill>
                <a:latin typeface="+mn-lt"/>
                <a:ea typeface="+mn-ea"/>
                <a:cs typeface="+mn-cs"/>
              </a:defRPr>
            </a:lvl2pPr>
            <a:lvl3pPr marL="0" indent="0" algn="l" defTabSz="497937" rtl="0" eaLnBrk="1" latinLnBrk="0" hangingPunct="1">
              <a:spcBef>
                <a:spcPct val="20000"/>
              </a:spcBef>
              <a:buFont typeface="Lucida Grande"/>
              <a:buNone/>
              <a:defRPr sz="1400" b="0" kern="1200">
                <a:solidFill>
                  <a:srgbClr val="5B6770"/>
                </a:solidFill>
                <a:latin typeface="+mn-lt"/>
                <a:ea typeface="+mn-ea"/>
                <a:cs typeface="+mn-cs"/>
              </a:defRPr>
            </a:lvl3pPr>
            <a:lvl4pPr marL="0" indent="0" algn="l" defTabSz="497937" rtl="0" eaLnBrk="1" latinLnBrk="0" hangingPunct="1">
              <a:spcBef>
                <a:spcPct val="20000"/>
              </a:spcBef>
              <a:buFont typeface="Lucida Grande"/>
              <a:buNone/>
              <a:defRPr sz="1400" b="0" kern="1200">
                <a:solidFill>
                  <a:srgbClr val="5B6770"/>
                </a:solidFill>
                <a:latin typeface="+mn-lt"/>
                <a:ea typeface="+mn-ea"/>
                <a:cs typeface="+mn-cs"/>
              </a:defRPr>
            </a:lvl4pPr>
            <a:lvl5pPr marL="0" indent="0" algn="l" defTabSz="497937" rtl="0" eaLnBrk="1" latinLnBrk="0" hangingPunct="1">
              <a:spcBef>
                <a:spcPct val="20000"/>
              </a:spcBef>
              <a:buFont typeface="Lucida Grande"/>
              <a:buNone/>
              <a:defRPr sz="1400" b="0" kern="1200">
                <a:solidFill>
                  <a:srgbClr val="5B6770"/>
                </a:solidFill>
                <a:latin typeface="+mn-lt"/>
                <a:ea typeface="+mn-ea"/>
                <a:cs typeface="+mn-cs"/>
              </a:defRPr>
            </a:lvl5pPr>
            <a:lvl6pPr marL="2738651" indent="-248968" algn="l" defTabSz="497937" rtl="0" eaLnBrk="1" latinLnBrk="0" hangingPunct="1">
              <a:spcBef>
                <a:spcPct val="20000"/>
              </a:spcBef>
              <a:buFont typeface="Arial"/>
              <a:buChar char="•"/>
              <a:defRPr sz="2200" kern="1200">
                <a:solidFill>
                  <a:schemeClr val="tx1"/>
                </a:solidFill>
                <a:latin typeface="+mn-lt"/>
                <a:ea typeface="+mn-ea"/>
                <a:cs typeface="+mn-cs"/>
              </a:defRPr>
            </a:lvl6pPr>
            <a:lvl7pPr marL="3236587" indent="-248968" algn="l" defTabSz="497937" rtl="0" eaLnBrk="1" latinLnBrk="0" hangingPunct="1">
              <a:spcBef>
                <a:spcPct val="20000"/>
              </a:spcBef>
              <a:buFont typeface="Arial"/>
              <a:buChar char="•"/>
              <a:defRPr sz="2200" kern="1200">
                <a:solidFill>
                  <a:schemeClr val="tx1"/>
                </a:solidFill>
                <a:latin typeface="+mn-lt"/>
                <a:ea typeface="+mn-ea"/>
                <a:cs typeface="+mn-cs"/>
              </a:defRPr>
            </a:lvl7pPr>
            <a:lvl8pPr marL="3734524" indent="-248968" algn="l" defTabSz="497937" rtl="0" eaLnBrk="1" latinLnBrk="0" hangingPunct="1">
              <a:spcBef>
                <a:spcPct val="20000"/>
              </a:spcBef>
              <a:buFont typeface="Arial"/>
              <a:buChar char="•"/>
              <a:defRPr sz="2200" kern="1200">
                <a:solidFill>
                  <a:schemeClr val="tx1"/>
                </a:solidFill>
                <a:latin typeface="+mn-lt"/>
                <a:ea typeface="+mn-ea"/>
                <a:cs typeface="+mn-cs"/>
              </a:defRPr>
            </a:lvl8pPr>
            <a:lvl9pPr marL="4232460" indent="-248968" algn="l" defTabSz="497937" rtl="0" eaLnBrk="1" latinLnBrk="0" hangingPunct="1">
              <a:spcBef>
                <a:spcPct val="20000"/>
              </a:spcBef>
              <a:buFont typeface="Arial"/>
              <a:buChar char="•"/>
              <a:defRPr sz="2200" kern="1200">
                <a:solidFill>
                  <a:schemeClr val="tx1"/>
                </a:solidFill>
                <a:latin typeface="+mn-lt"/>
                <a:ea typeface="+mn-ea"/>
                <a:cs typeface="+mn-cs"/>
              </a:defRPr>
            </a:lvl9pPr>
          </a:lstStyle>
          <a:p>
            <a:r>
              <a:rPr lang="it-IT" dirty="0">
                <a:solidFill>
                  <a:srgbClr val="5B6770"/>
                </a:solidFill>
              </a:rPr>
              <a:t>Roma, </a:t>
            </a:r>
            <a:fld id="{B3959731-B74E-462C-BFAB-78DAF7AB655B}" type="datetime4">
              <a:rPr lang="it-IT" smtClean="0">
                <a:solidFill>
                  <a:srgbClr val="5B6770"/>
                </a:solidFill>
              </a:rPr>
              <a:t>7 luglio 2023</a:t>
            </a:fld>
            <a:endParaRPr lang="it-IT" dirty="0">
              <a:solidFill>
                <a:srgbClr val="5B6770"/>
              </a:solidFill>
            </a:endParaRPr>
          </a:p>
        </p:txBody>
      </p:sp>
    </p:spTree>
    <p:extLst>
      <p:ext uri="{BB962C8B-B14F-4D97-AF65-F5344CB8AC3E}">
        <p14:creationId xmlns:p14="http://schemas.microsoft.com/office/powerpoint/2010/main" val="19319860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DB10931-DD9A-4D38-A607-FD4F2F9DD0C0}"/>
              </a:ext>
            </a:extLst>
          </p:cNvPr>
          <p:cNvSpPr/>
          <p:nvPr userDrawn="1"/>
        </p:nvSpPr>
        <p:spPr>
          <a:xfrm>
            <a:off x="10287950" y="7004740"/>
            <a:ext cx="411926" cy="254449"/>
          </a:xfrm>
          <a:prstGeom prst="rect">
            <a:avLst/>
          </a:prstGeom>
        </p:spPr>
        <p:txBody>
          <a:bodyPr wrap="square" lIns="99587" tIns="49794" rIns="99587" bIns="49794" anchor="ctr">
            <a:spAutoFit/>
          </a:bodyPr>
          <a:lstStyle/>
          <a:p>
            <a:pPr algn="ctr"/>
            <a:fld id="{F7D8699E-EEF9-46FC-A4C1-32770D67C165}" type="slidenum">
              <a:rPr lang="it-IT" sz="1000" b="1" smtClean="0">
                <a:solidFill>
                  <a:srgbClr val="5B6770"/>
                </a:solidFill>
                <a:latin typeface="+mj-lt"/>
                <a:ea typeface="ＭＳ Ｐゴシック" pitchFamily="34" charset="-128"/>
              </a:rPr>
              <a:pPr algn="ctr"/>
              <a:t>‹N›</a:t>
            </a:fld>
            <a:endParaRPr lang="it-IT" sz="1000" b="1" dirty="0">
              <a:solidFill>
                <a:srgbClr val="5B6770"/>
              </a:solidFill>
              <a:latin typeface="+mj-lt"/>
            </a:endParaRPr>
          </a:p>
        </p:txBody>
      </p:sp>
      <p:sp>
        <p:nvSpPr>
          <p:cNvPr id="6" name="Date Placeholder 3">
            <a:extLst>
              <a:ext uri="{FF2B5EF4-FFF2-40B4-BE49-F238E27FC236}">
                <a16:creationId xmlns:a16="http://schemas.microsoft.com/office/drawing/2014/main" id="{E7FC4557-F243-4BAA-97EE-68D26E40BBD4}"/>
              </a:ext>
            </a:extLst>
          </p:cNvPr>
          <p:cNvSpPr txBox="1">
            <a:spLocks/>
          </p:cNvSpPr>
          <p:nvPr userDrawn="1"/>
        </p:nvSpPr>
        <p:spPr>
          <a:xfrm>
            <a:off x="10287950" y="5361042"/>
            <a:ext cx="411926" cy="1554132"/>
          </a:xfrm>
          <a:prstGeom prst="rect">
            <a:avLst/>
          </a:prstGeom>
        </p:spPr>
        <p:txBody>
          <a:bodyPr vert="vert270" lIns="99587" tIns="49794" rIns="99587" bIns="49794" anchor="ctr"/>
          <a:lstStyle>
            <a:defPPr>
              <a:defRPr lang="en-US"/>
            </a:defPPr>
            <a:lvl1pPr marL="0" algn="l" defTabSz="457200" rtl="0" eaLnBrk="1" latinLnBrk="0" hangingPunct="1">
              <a:defRPr sz="1800" kern="1200">
                <a:solidFill>
                  <a:srgbClr val="004276"/>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dirty="0">
                <a:solidFill>
                  <a:srgbClr val="5B6770"/>
                </a:solidFill>
              </a:rPr>
              <a:t>CLASSIFICAZIONE: CONSIP PUBLIC</a:t>
            </a:r>
          </a:p>
        </p:txBody>
      </p:sp>
      <p:sp>
        <p:nvSpPr>
          <p:cNvPr id="21" name="Titolo 19">
            <a:extLst>
              <a:ext uri="{FF2B5EF4-FFF2-40B4-BE49-F238E27FC236}">
                <a16:creationId xmlns:a16="http://schemas.microsoft.com/office/drawing/2014/main" id="{3796BCBD-E6BC-47C5-B719-51FEA7E10269}"/>
              </a:ext>
            </a:extLst>
          </p:cNvPr>
          <p:cNvSpPr>
            <a:spLocks noGrp="1"/>
          </p:cNvSpPr>
          <p:nvPr>
            <p:ph type="title" hasCustomPrompt="1"/>
          </p:nvPr>
        </p:nvSpPr>
        <p:spPr>
          <a:xfrm>
            <a:off x="4986660" y="324247"/>
            <a:ext cx="5352458" cy="401167"/>
          </a:xfrm>
          <a:prstGeom prst="rect">
            <a:avLst/>
          </a:prstGeom>
        </p:spPr>
        <p:txBody>
          <a:bodyPr anchor="b"/>
          <a:lstStyle>
            <a:lvl1pPr algn="r">
              <a:lnSpc>
                <a:spcPct val="100000"/>
              </a:lnSpc>
              <a:defRPr sz="1100">
                <a:solidFill>
                  <a:srgbClr val="821B4C"/>
                </a:solidFill>
              </a:defRPr>
            </a:lvl1pPr>
          </a:lstStyle>
          <a:p>
            <a:pPr algn="r"/>
            <a:r>
              <a:rPr lang="it-IT" sz="1100" b="1" dirty="0">
                <a:solidFill>
                  <a:srgbClr val="821B4C"/>
                </a:solidFill>
              </a:rPr>
              <a:t>Gestione ed efficientamento energetico degli impianti di illuminazione pubblica di proprietà degli Enti Locali - Enti Piccoli </a:t>
            </a:r>
            <a:r>
              <a:rPr lang="it-IT" sz="1100" b="0" dirty="0">
                <a:solidFill>
                  <a:srgbClr val="821B4C"/>
                </a:solidFill>
              </a:rPr>
              <a:t>(1/2) </a:t>
            </a:r>
            <a:endParaRPr lang="it-IT" sz="1100" dirty="0">
              <a:solidFill>
                <a:srgbClr val="821B4C"/>
              </a:solidFill>
            </a:endParaRPr>
          </a:p>
        </p:txBody>
      </p:sp>
      <p:sp>
        <p:nvSpPr>
          <p:cNvPr id="25" name="Segnaposto immagine 24">
            <a:extLst>
              <a:ext uri="{FF2B5EF4-FFF2-40B4-BE49-F238E27FC236}">
                <a16:creationId xmlns:a16="http://schemas.microsoft.com/office/drawing/2014/main" id="{65B4B3E9-BDD6-453A-B4C2-92D57171B7B3}"/>
              </a:ext>
            </a:extLst>
          </p:cNvPr>
          <p:cNvSpPr>
            <a:spLocks noGrp="1"/>
          </p:cNvSpPr>
          <p:nvPr>
            <p:ph type="pic" sz="quarter" idx="10"/>
          </p:nvPr>
        </p:nvSpPr>
        <p:spPr>
          <a:xfrm>
            <a:off x="7587950" y="828303"/>
            <a:ext cx="2700000" cy="1800000"/>
          </a:xfrm>
          <a:prstGeom prst="round2SameRect">
            <a:avLst>
              <a:gd name="adj1" fmla="val 5819"/>
              <a:gd name="adj2" fmla="val 0"/>
            </a:avLst>
          </a:prstGeom>
          <a:solidFill>
            <a:schemeClr val="tx2">
              <a:lumMod val="20000"/>
              <a:lumOff val="80000"/>
            </a:schemeClr>
          </a:solidFill>
          <a:ln>
            <a:noFill/>
          </a:ln>
          <a:effectLst/>
        </p:spPr>
        <p:txBody>
          <a:bodyPr/>
          <a:lstStyle>
            <a:lvl1pPr marL="0" indent="0">
              <a:buNone/>
              <a:defRPr/>
            </a:lvl1pPr>
          </a:lstStyle>
          <a:p>
            <a:endParaRPr lang="it-IT" dirty="0"/>
          </a:p>
        </p:txBody>
      </p:sp>
      <p:sp>
        <p:nvSpPr>
          <p:cNvPr id="27" name="Rettangolo 26">
            <a:extLst>
              <a:ext uri="{FF2B5EF4-FFF2-40B4-BE49-F238E27FC236}">
                <a16:creationId xmlns:a16="http://schemas.microsoft.com/office/drawing/2014/main" id="{43303B21-66DA-4B2D-8032-5478A67F1480}"/>
              </a:ext>
            </a:extLst>
          </p:cNvPr>
          <p:cNvSpPr/>
          <p:nvPr userDrawn="1"/>
        </p:nvSpPr>
        <p:spPr>
          <a:xfrm>
            <a:off x="7587950" y="2628303"/>
            <a:ext cx="2700000" cy="493296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9" name="Elemento grafico 28">
            <a:extLst>
              <a:ext uri="{FF2B5EF4-FFF2-40B4-BE49-F238E27FC236}">
                <a16:creationId xmlns:a16="http://schemas.microsoft.com/office/drawing/2014/main" id="{017F1CEE-AFEB-4EA3-A6A7-BD607DF274C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4810" r="43377" b="38099"/>
          <a:stretch/>
        </p:blipFill>
        <p:spPr>
          <a:xfrm>
            <a:off x="7794972" y="2988543"/>
            <a:ext cx="2492979" cy="4680520"/>
          </a:xfrm>
          <a:prstGeom prst="rect">
            <a:avLst/>
          </a:prstGeom>
        </p:spPr>
      </p:pic>
      <p:sp>
        <p:nvSpPr>
          <p:cNvPr id="30" name="Rettangolo 29">
            <a:extLst>
              <a:ext uri="{FF2B5EF4-FFF2-40B4-BE49-F238E27FC236}">
                <a16:creationId xmlns:a16="http://schemas.microsoft.com/office/drawing/2014/main" id="{E5E87C95-904C-4AFE-8D06-686FAB37A8CB}"/>
              </a:ext>
            </a:extLst>
          </p:cNvPr>
          <p:cNvSpPr/>
          <p:nvPr userDrawn="1"/>
        </p:nvSpPr>
        <p:spPr>
          <a:xfrm>
            <a:off x="7587949" y="1908023"/>
            <a:ext cx="2700001" cy="72028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AFCA142E-BB41-44DF-8C8D-2B858799651D}"/>
              </a:ext>
            </a:extLst>
          </p:cNvPr>
          <p:cNvSpPr txBox="1"/>
          <p:nvPr userDrawn="1"/>
        </p:nvSpPr>
        <p:spPr>
          <a:xfrm>
            <a:off x="9417664" y="1981113"/>
            <a:ext cx="502806" cy="584775"/>
          </a:xfrm>
          <a:prstGeom prst="rect">
            <a:avLst/>
          </a:prstGeom>
          <a:noFill/>
        </p:spPr>
        <p:txBody>
          <a:bodyPr wrap="square">
            <a:spAutoFit/>
          </a:bodyPr>
          <a:lstStyle/>
          <a:p>
            <a:r>
              <a:rPr lang="it-IT" sz="1200" b="1" dirty="0">
                <a:solidFill>
                  <a:schemeClr val="bg1"/>
                </a:solidFill>
              </a:rPr>
              <a:t>Lotti</a:t>
            </a:r>
          </a:p>
          <a:p>
            <a:pPr>
              <a:spcAft>
                <a:spcPts val="450"/>
              </a:spcAft>
            </a:pPr>
            <a:r>
              <a:rPr lang="it-IT" dirty="0">
                <a:solidFill>
                  <a:schemeClr val="bg1"/>
                </a:solidFill>
              </a:rPr>
              <a:t>1</a:t>
            </a:r>
            <a:endParaRPr lang="it-IT" sz="1200" dirty="0">
              <a:solidFill>
                <a:schemeClr val="bg1"/>
              </a:solidFill>
            </a:endParaRPr>
          </a:p>
        </p:txBody>
      </p:sp>
      <p:grpSp>
        <p:nvGrpSpPr>
          <p:cNvPr id="33" name="Elemento grafico 24">
            <a:extLst>
              <a:ext uri="{FF2B5EF4-FFF2-40B4-BE49-F238E27FC236}">
                <a16:creationId xmlns:a16="http://schemas.microsoft.com/office/drawing/2014/main" id="{05841755-76FE-488D-9186-DB1DDF2A4508}"/>
              </a:ext>
            </a:extLst>
          </p:cNvPr>
          <p:cNvGrpSpPr/>
          <p:nvPr userDrawn="1"/>
        </p:nvGrpSpPr>
        <p:grpSpPr>
          <a:xfrm>
            <a:off x="9850681" y="2239207"/>
            <a:ext cx="188223" cy="199541"/>
            <a:chOff x="9654363" y="2195816"/>
            <a:chExt cx="188223" cy="199541"/>
          </a:xfrm>
          <a:noFill/>
        </p:grpSpPr>
        <p:sp>
          <p:nvSpPr>
            <p:cNvPr id="34" name="Figura a mano libera: forma 33">
              <a:extLst>
                <a:ext uri="{FF2B5EF4-FFF2-40B4-BE49-F238E27FC236}">
                  <a16:creationId xmlns:a16="http://schemas.microsoft.com/office/drawing/2014/main" id="{24C989A4-C861-4A6D-B750-A6FBAD65A2E7}"/>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5773" cap="rnd">
              <a:solidFill>
                <a:schemeClr val="bg1"/>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C267C474-8B5E-4BBA-AA47-6A9881226F1F}"/>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5773" cap="rnd">
              <a:solidFill>
                <a:schemeClr val="bg1"/>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9F4F424A-91D8-4576-A240-8D81D8DBDEEE}"/>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5773" cap="rnd">
              <a:solidFill>
                <a:schemeClr val="bg1"/>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5F462F55-B709-48E9-B9A9-5D21E14817EB}"/>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5773" cap="rnd">
              <a:solidFill>
                <a:schemeClr val="bg1"/>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A65F91F4-765B-4320-A61F-06AB0C6F2568}"/>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5773" cap="rnd">
              <a:solidFill>
                <a:schemeClr val="bg1"/>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95DB0AC4-17B3-49E8-A4EA-F3AB228E1D51}"/>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5773" cap="rnd">
              <a:solidFill>
                <a:schemeClr val="bg1"/>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6C1FDCBD-51A4-47A3-933E-DCC2FB03A11D}"/>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8659" cap="rnd">
              <a:solidFill>
                <a:schemeClr val="bg1"/>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2DC52D6E-54C7-43BD-965F-BF0C68A94C57}"/>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8659" cap="flat">
              <a:solidFill>
                <a:schemeClr val="bg1"/>
              </a:solidFill>
              <a:prstDash val="solid"/>
              <a:miter/>
            </a:ln>
          </p:spPr>
          <p:txBody>
            <a:bodyPr rtlCol="0" anchor="ctr"/>
            <a:lstStyle/>
            <a:p>
              <a:endParaRPr lang="it-IT"/>
            </a:p>
          </p:txBody>
        </p:sp>
      </p:grpSp>
      <p:sp>
        <p:nvSpPr>
          <p:cNvPr id="43" name="Segnaposto testo 42">
            <a:extLst>
              <a:ext uri="{FF2B5EF4-FFF2-40B4-BE49-F238E27FC236}">
                <a16:creationId xmlns:a16="http://schemas.microsoft.com/office/drawing/2014/main" id="{E2683C6C-36B1-4B1E-9816-63F9311C606A}"/>
              </a:ext>
            </a:extLst>
          </p:cNvPr>
          <p:cNvSpPr>
            <a:spLocks noGrp="1"/>
          </p:cNvSpPr>
          <p:nvPr>
            <p:ph type="body" sz="quarter" idx="11" hasCustomPrompt="1"/>
          </p:nvPr>
        </p:nvSpPr>
        <p:spPr>
          <a:xfrm>
            <a:off x="7711152" y="1971713"/>
            <a:ext cx="1431081" cy="534987"/>
          </a:xfrm>
          <a:prstGeom prst="rect">
            <a:avLst/>
          </a:prstGeom>
        </p:spPr>
        <p:txBody>
          <a:bodyPr/>
          <a:lstStyle>
            <a:lvl1pPr marL="0" indent="0" algn="l" defTabSz="497937" rtl="0" eaLnBrk="1" latinLnBrk="0" hangingPunct="1">
              <a:buNone/>
              <a:defRPr lang="it-IT" sz="2000" b="1" kern="1200" dirty="0" smtClean="0">
                <a:solidFill>
                  <a:schemeClr val="bg1"/>
                </a:solidFill>
                <a:latin typeface="+mn-lt"/>
                <a:ea typeface="+mn-ea"/>
                <a:cs typeface="+mn-cs"/>
              </a:defRPr>
            </a:lvl1pPr>
            <a:lvl2pPr marL="0" algn="l" defTabSz="497937" rtl="0" eaLnBrk="1" latinLnBrk="0" hangingPunct="1">
              <a:defRPr lang="it-IT" sz="1200" b="1" kern="1200" dirty="0" smtClean="0">
                <a:solidFill>
                  <a:schemeClr val="bg1"/>
                </a:solidFill>
                <a:latin typeface="+mn-lt"/>
                <a:ea typeface="+mn-ea"/>
                <a:cs typeface="+mn-cs"/>
              </a:defRPr>
            </a:lvl2pPr>
            <a:lvl3pPr marL="0" algn="l" defTabSz="497937" rtl="0" eaLnBrk="1" latinLnBrk="0" hangingPunct="1">
              <a:defRPr lang="it-IT" sz="1200" b="1" kern="1200" dirty="0" smtClean="0">
                <a:solidFill>
                  <a:schemeClr val="bg1"/>
                </a:solidFill>
                <a:latin typeface="+mn-lt"/>
                <a:ea typeface="+mn-ea"/>
                <a:cs typeface="+mn-cs"/>
              </a:defRPr>
            </a:lvl3pPr>
            <a:lvl4pPr marL="0" algn="l" defTabSz="497937" rtl="0" eaLnBrk="1" latinLnBrk="0" hangingPunct="1">
              <a:defRPr lang="it-IT" sz="1200" b="1" kern="1200" dirty="0" smtClean="0">
                <a:solidFill>
                  <a:schemeClr val="bg1"/>
                </a:solidFill>
                <a:latin typeface="+mn-lt"/>
                <a:ea typeface="+mn-ea"/>
                <a:cs typeface="+mn-cs"/>
              </a:defRPr>
            </a:lvl4pPr>
            <a:lvl5pPr marL="0" algn="l" defTabSz="497937" rtl="0" eaLnBrk="1" latinLnBrk="0" hangingPunct="1">
              <a:defRPr lang="it-IT" sz="1200" b="1" kern="1200" dirty="0">
                <a:solidFill>
                  <a:schemeClr val="bg1"/>
                </a:solidFill>
                <a:latin typeface="+mn-lt"/>
                <a:ea typeface="+mn-ea"/>
                <a:cs typeface="+mn-cs"/>
              </a:defRPr>
            </a:lvl5pPr>
          </a:lstStyle>
          <a:p>
            <a:r>
              <a:rPr lang="it-IT" sz="1200" b="1" dirty="0">
                <a:solidFill>
                  <a:schemeClr val="bg1"/>
                </a:solidFill>
              </a:rPr>
              <a:t>Attiva dal</a:t>
            </a:r>
          </a:p>
          <a:p>
            <a:pPr>
              <a:spcAft>
                <a:spcPts val="450"/>
              </a:spcAft>
            </a:pPr>
            <a:r>
              <a:rPr lang="it-IT" dirty="0">
                <a:solidFill>
                  <a:schemeClr val="bg1"/>
                </a:solidFill>
              </a:rPr>
              <a:t>29/07/2020</a:t>
            </a:r>
            <a:endParaRPr lang="it-IT" sz="1100" dirty="0">
              <a:solidFill>
                <a:schemeClr val="bg1"/>
              </a:solidFill>
            </a:endParaRPr>
          </a:p>
        </p:txBody>
      </p:sp>
    </p:spTree>
    <p:extLst>
      <p:ext uri="{BB962C8B-B14F-4D97-AF65-F5344CB8AC3E}">
        <p14:creationId xmlns:p14="http://schemas.microsoft.com/office/powerpoint/2010/main" val="571581573"/>
      </p:ext>
    </p:extLst>
  </p:cSld>
  <p:clrMapOvr>
    <a:masterClrMapping/>
  </p:clrMapOvr>
  <p:transition spd="slow">
    <p:push dir="u"/>
  </p:transition>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1" name="Titolo 19">
            <a:extLst>
              <a:ext uri="{FF2B5EF4-FFF2-40B4-BE49-F238E27FC236}">
                <a16:creationId xmlns:a16="http://schemas.microsoft.com/office/drawing/2014/main" id="{3796BCBD-E6BC-47C5-B719-51FEA7E10269}"/>
              </a:ext>
            </a:extLst>
          </p:cNvPr>
          <p:cNvSpPr>
            <a:spLocks noGrp="1"/>
          </p:cNvSpPr>
          <p:nvPr>
            <p:ph type="title" hasCustomPrompt="1"/>
          </p:nvPr>
        </p:nvSpPr>
        <p:spPr>
          <a:xfrm>
            <a:off x="4482604" y="7020991"/>
            <a:ext cx="5805347" cy="401167"/>
          </a:xfrm>
          <a:prstGeom prst="rect">
            <a:avLst/>
          </a:prstGeom>
        </p:spPr>
        <p:txBody>
          <a:bodyPr anchor="b"/>
          <a:lstStyle>
            <a:lvl1pPr algn="r">
              <a:lnSpc>
                <a:spcPct val="100000"/>
              </a:lnSpc>
              <a:defRPr sz="1100">
                <a:solidFill>
                  <a:srgbClr val="821B4C"/>
                </a:solidFill>
              </a:defRPr>
            </a:lvl1pPr>
          </a:lstStyle>
          <a:p>
            <a:pPr algn="r"/>
            <a:r>
              <a:rPr lang="it-IT" sz="1100" b="1" dirty="0">
                <a:solidFill>
                  <a:srgbClr val="821B4C"/>
                </a:solidFill>
              </a:rPr>
              <a:t>Gestione ed efficientamento energetico degli impianti di illuminazione pubblica di proprietà degli Enti Locali - Enti Piccoli </a:t>
            </a:r>
            <a:r>
              <a:rPr lang="it-IT" sz="1100" b="0" dirty="0">
                <a:solidFill>
                  <a:srgbClr val="821B4C"/>
                </a:solidFill>
              </a:rPr>
              <a:t>(2/2) </a:t>
            </a:r>
            <a:endParaRPr lang="it-IT" sz="1100" dirty="0">
              <a:solidFill>
                <a:srgbClr val="821B4C"/>
              </a:solidFill>
            </a:endParaRPr>
          </a:p>
        </p:txBody>
      </p:sp>
      <p:sp>
        <p:nvSpPr>
          <p:cNvPr id="30" name="Rettangolo 29">
            <a:extLst>
              <a:ext uri="{FF2B5EF4-FFF2-40B4-BE49-F238E27FC236}">
                <a16:creationId xmlns:a16="http://schemas.microsoft.com/office/drawing/2014/main" id="{E5E87C95-904C-4AFE-8D06-686FAB37A8CB}"/>
              </a:ext>
            </a:extLst>
          </p:cNvPr>
          <p:cNvSpPr/>
          <p:nvPr userDrawn="1"/>
        </p:nvSpPr>
        <p:spPr>
          <a:xfrm>
            <a:off x="7587949" y="1908023"/>
            <a:ext cx="2700001" cy="72028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con angoli in alto arrotondati 1">
            <a:extLst>
              <a:ext uri="{FF2B5EF4-FFF2-40B4-BE49-F238E27FC236}">
                <a16:creationId xmlns:a16="http://schemas.microsoft.com/office/drawing/2014/main" id="{4C0A78DD-7743-4454-BEF8-89A785001B9E}"/>
              </a:ext>
            </a:extLst>
          </p:cNvPr>
          <p:cNvSpPr/>
          <p:nvPr userDrawn="1"/>
        </p:nvSpPr>
        <p:spPr>
          <a:xfrm>
            <a:off x="7587951" y="0"/>
            <a:ext cx="2700000" cy="6915174"/>
          </a:xfrm>
          <a:prstGeom prst="round2SameRect">
            <a:avLst>
              <a:gd name="adj1" fmla="val 0"/>
              <a:gd name="adj2" fmla="val 5787"/>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it-IT"/>
          </a:p>
        </p:txBody>
      </p:sp>
      <p:pic>
        <p:nvPicPr>
          <p:cNvPr id="22" name="Elemento grafico 21">
            <a:extLst>
              <a:ext uri="{FF2B5EF4-FFF2-40B4-BE49-F238E27FC236}">
                <a16:creationId xmlns:a16="http://schemas.microsoft.com/office/drawing/2014/main" id="{03F086D8-7A3F-443C-94EE-49004113D5B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4810" r="43377" b="38099"/>
          <a:stretch/>
        </p:blipFill>
        <p:spPr>
          <a:xfrm>
            <a:off x="7794971" y="779212"/>
            <a:ext cx="2492979" cy="4680520"/>
          </a:xfrm>
          <a:prstGeom prst="rect">
            <a:avLst/>
          </a:prstGeom>
        </p:spPr>
      </p:pic>
      <p:sp>
        <p:nvSpPr>
          <p:cNvPr id="8" name="Rettangolo 7">
            <a:extLst>
              <a:ext uri="{FF2B5EF4-FFF2-40B4-BE49-F238E27FC236}">
                <a16:creationId xmlns:a16="http://schemas.microsoft.com/office/drawing/2014/main" id="{8C86B3C3-69ED-49F4-990C-74E87C0BC297}"/>
              </a:ext>
            </a:extLst>
          </p:cNvPr>
          <p:cNvSpPr/>
          <p:nvPr userDrawn="1"/>
        </p:nvSpPr>
        <p:spPr>
          <a:xfrm>
            <a:off x="10287950" y="7004740"/>
            <a:ext cx="411926" cy="254449"/>
          </a:xfrm>
          <a:prstGeom prst="rect">
            <a:avLst/>
          </a:prstGeom>
        </p:spPr>
        <p:txBody>
          <a:bodyPr wrap="square" lIns="99587" tIns="49794" rIns="99587" bIns="49794" anchor="ctr">
            <a:spAutoFit/>
          </a:bodyPr>
          <a:lstStyle/>
          <a:p>
            <a:pPr algn="ctr"/>
            <a:fld id="{F7D8699E-EEF9-46FC-A4C1-32770D67C165}" type="slidenum">
              <a:rPr lang="it-IT" sz="1000" b="1" smtClean="0">
                <a:solidFill>
                  <a:srgbClr val="5B6770"/>
                </a:solidFill>
                <a:latin typeface="+mj-lt"/>
                <a:ea typeface="ＭＳ Ｐゴシック" pitchFamily="34" charset="-128"/>
              </a:rPr>
              <a:pPr algn="ctr"/>
              <a:t>‹N›</a:t>
            </a:fld>
            <a:endParaRPr lang="it-IT" sz="1000" b="1" dirty="0">
              <a:solidFill>
                <a:srgbClr val="5B6770"/>
              </a:solidFill>
              <a:latin typeface="+mj-lt"/>
            </a:endParaRPr>
          </a:p>
        </p:txBody>
      </p:sp>
      <p:sp>
        <p:nvSpPr>
          <p:cNvPr id="9" name="Date Placeholder 3">
            <a:extLst>
              <a:ext uri="{FF2B5EF4-FFF2-40B4-BE49-F238E27FC236}">
                <a16:creationId xmlns:a16="http://schemas.microsoft.com/office/drawing/2014/main" id="{A73D7409-1E1D-4F71-B4F6-4AE4EF272353}"/>
              </a:ext>
            </a:extLst>
          </p:cNvPr>
          <p:cNvSpPr txBox="1">
            <a:spLocks/>
          </p:cNvSpPr>
          <p:nvPr userDrawn="1"/>
        </p:nvSpPr>
        <p:spPr>
          <a:xfrm>
            <a:off x="10287950" y="5361042"/>
            <a:ext cx="411926" cy="1554132"/>
          </a:xfrm>
          <a:prstGeom prst="rect">
            <a:avLst/>
          </a:prstGeom>
        </p:spPr>
        <p:txBody>
          <a:bodyPr vert="vert270" lIns="99587" tIns="49794" rIns="99587" bIns="49794" anchor="ctr"/>
          <a:lstStyle>
            <a:defPPr>
              <a:defRPr lang="en-US"/>
            </a:defPPr>
            <a:lvl1pPr marL="0" algn="l" defTabSz="457200" rtl="0" eaLnBrk="1" latinLnBrk="0" hangingPunct="1">
              <a:defRPr sz="1800" kern="1200">
                <a:solidFill>
                  <a:srgbClr val="004276"/>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dirty="0">
                <a:solidFill>
                  <a:srgbClr val="5B6770"/>
                </a:solidFill>
              </a:rPr>
              <a:t>CLASSIFICAZIONE: CONSIP PUBLIC</a:t>
            </a:r>
          </a:p>
        </p:txBody>
      </p:sp>
    </p:spTree>
    <p:extLst>
      <p:ext uri="{BB962C8B-B14F-4D97-AF65-F5344CB8AC3E}">
        <p14:creationId xmlns:p14="http://schemas.microsoft.com/office/powerpoint/2010/main" val="287245427"/>
      </p:ext>
    </p:extLst>
  </p:cSld>
  <p:clrMapOvr>
    <a:masterClrMapping/>
  </p:clrMapOvr>
  <p:transition spd="slow">
    <p:push dir="u"/>
  </p:transition>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30" name="Rettangolo 29">
            <a:extLst>
              <a:ext uri="{FF2B5EF4-FFF2-40B4-BE49-F238E27FC236}">
                <a16:creationId xmlns:a16="http://schemas.microsoft.com/office/drawing/2014/main" id="{E5E87C95-904C-4AFE-8D06-686FAB37A8CB}"/>
              </a:ext>
            </a:extLst>
          </p:cNvPr>
          <p:cNvSpPr/>
          <p:nvPr userDrawn="1"/>
        </p:nvSpPr>
        <p:spPr>
          <a:xfrm>
            <a:off x="7587949" y="1908023"/>
            <a:ext cx="2700001" cy="72028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con angoli in alto arrotondati 1">
            <a:extLst>
              <a:ext uri="{FF2B5EF4-FFF2-40B4-BE49-F238E27FC236}">
                <a16:creationId xmlns:a16="http://schemas.microsoft.com/office/drawing/2014/main" id="{4C0A78DD-7743-4454-BEF8-89A785001B9E}"/>
              </a:ext>
            </a:extLst>
          </p:cNvPr>
          <p:cNvSpPr/>
          <p:nvPr userDrawn="1"/>
        </p:nvSpPr>
        <p:spPr>
          <a:xfrm>
            <a:off x="7587951" y="-1"/>
            <a:ext cx="2700000" cy="7561263"/>
          </a:xfrm>
          <a:prstGeom prst="round2SameRect">
            <a:avLst>
              <a:gd name="adj1" fmla="val 0"/>
              <a:gd name="adj2" fmla="val 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it-IT"/>
          </a:p>
        </p:txBody>
      </p:sp>
      <p:pic>
        <p:nvPicPr>
          <p:cNvPr id="22" name="Elemento grafico 21">
            <a:extLst>
              <a:ext uri="{FF2B5EF4-FFF2-40B4-BE49-F238E27FC236}">
                <a16:creationId xmlns:a16="http://schemas.microsoft.com/office/drawing/2014/main" id="{03F086D8-7A3F-443C-94EE-49004113D5B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4810" r="43377" b="38099"/>
          <a:stretch/>
        </p:blipFill>
        <p:spPr>
          <a:xfrm>
            <a:off x="7794971" y="779212"/>
            <a:ext cx="2492979" cy="4680520"/>
          </a:xfrm>
          <a:prstGeom prst="rect">
            <a:avLst/>
          </a:prstGeom>
        </p:spPr>
      </p:pic>
      <p:sp>
        <p:nvSpPr>
          <p:cNvPr id="8" name="Rettangolo 7">
            <a:extLst>
              <a:ext uri="{FF2B5EF4-FFF2-40B4-BE49-F238E27FC236}">
                <a16:creationId xmlns:a16="http://schemas.microsoft.com/office/drawing/2014/main" id="{FCE76594-7ACF-4DCF-89FB-7E0AF9FCF40A}"/>
              </a:ext>
            </a:extLst>
          </p:cNvPr>
          <p:cNvSpPr/>
          <p:nvPr userDrawn="1"/>
        </p:nvSpPr>
        <p:spPr>
          <a:xfrm>
            <a:off x="10287950" y="7004740"/>
            <a:ext cx="411926" cy="254449"/>
          </a:xfrm>
          <a:prstGeom prst="rect">
            <a:avLst/>
          </a:prstGeom>
        </p:spPr>
        <p:txBody>
          <a:bodyPr wrap="square" lIns="99587" tIns="49794" rIns="99587" bIns="49794" anchor="ctr">
            <a:spAutoFit/>
          </a:bodyPr>
          <a:lstStyle/>
          <a:p>
            <a:pPr algn="ctr"/>
            <a:fld id="{F7D8699E-EEF9-46FC-A4C1-32770D67C165}" type="slidenum">
              <a:rPr lang="it-IT" sz="1000" b="1" smtClean="0">
                <a:solidFill>
                  <a:srgbClr val="5B6770"/>
                </a:solidFill>
                <a:latin typeface="+mj-lt"/>
                <a:ea typeface="ＭＳ Ｐゴシック" pitchFamily="34" charset="-128"/>
              </a:rPr>
              <a:pPr algn="ctr"/>
              <a:t>‹N›</a:t>
            </a:fld>
            <a:endParaRPr lang="it-IT" sz="1000" b="1" dirty="0">
              <a:solidFill>
                <a:srgbClr val="5B6770"/>
              </a:solidFill>
              <a:latin typeface="+mj-lt"/>
            </a:endParaRPr>
          </a:p>
        </p:txBody>
      </p:sp>
      <p:sp>
        <p:nvSpPr>
          <p:cNvPr id="9" name="Date Placeholder 3">
            <a:extLst>
              <a:ext uri="{FF2B5EF4-FFF2-40B4-BE49-F238E27FC236}">
                <a16:creationId xmlns:a16="http://schemas.microsoft.com/office/drawing/2014/main" id="{651FF03D-BBED-455F-9376-43D584170221}"/>
              </a:ext>
            </a:extLst>
          </p:cNvPr>
          <p:cNvSpPr txBox="1">
            <a:spLocks/>
          </p:cNvSpPr>
          <p:nvPr userDrawn="1"/>
        </p:nvSpPr>
        <p:spPr>
          <a:xfrm>
            <a:off x="10287950" y="5361042"/>
            <a:ext cx="411926" cy="1554132"/>
          </a:xfrm>
          <a:prstGeom prst="rect">
            <a:avLst/>
          </a:prstGeom>
        </p:spPr>
        <p:txBody>
          <a:bodyPr vert="vert270" lIns="99587" tIns="49794" rIns="99587" bIns="49794" anchor="ctr"/>
          <a:lstStyle>
            <a:defPPr>
              <a:defRPr lang="en-US"/>
            </a:defPPr>
            <a:lvl1pPr marL="0" algn="l" defTabSz="457200" rtl="0" eaLnBrk="1" latinLnBrk="0" hangingPunct="1">
              <a:defRPr sz="1800" kern="1200">
                <a:solidFill>
                  <a:srgbClr val="004276"/>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dirty="0">
                <a:solidFill>
                  <a:srgbClr val="5B6770"/>
                </a:solidFill>
              </a:rPr>
              <a:t>CLASSIFICAZIONE: CONSIP PUBLIC</a:t>
            </a:r>
          </a:p>
        </p:txBody>
      </p:sp>
    </p:spTree>
    <p:extLst>
      <p:ext uri="{BB962C8B-B14F-4D97-AF65-F5344CB8AC3E}">
        <p14:creationId xmlns:p14="http://schemas.microsoft.com/office/powerpoint/2010/main" val="2630554254"/>
      </p:ext>
    </p:extLst>
  </p:cSld>
  <p:clrMapOvr>
    <a:masterClrMapping/>
  </p:clrMapOvr>
  <p:transition spd="slow">
    <p:push dir="u"/>
  </p:transition>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E9A5DDE-554C-4BE0-A961-F6B0C48A0448}"/>
              </a:ext>
            </a:extLst>
          </p:cNvPr>
          <p:cNvSpPr/>
          <p:nvPr userDrawn="1"/>
        </p:nvSpPr>
        <p:spPr>
          <a:xfrm>
            <a:off x="10287950" y="7004740"/>
            <a:ext cx="411926" cy="254449"/>
          </a:xfrm>
          <a:prstGeom prst="rect">
            <a:avLst/>
          </a:prstGeom>
        </p:spPr>
        <p:txBody>
          <a:bodyPr wrap="square" lIns="99587" tIns="49794" rIns="99587" bIns="49794" anchor="ctr">
            <a:spAutoFit/>
          </a:bodyPr>
          <a:lstStyle/>
          <a:p>
            <a:pPr algn="ctr"/>
            <a:fld id="{F7D8699E-EEF9-46FC-A4C1-32770D67C165}" type="slidenum">
              <a:rPr lang="it-IT" sz="1000" b="1" smtClean="0">
                <a:solidFill>
                  <a:srgbClr val="5B6770"/>
                </a:solidFill>
                <a:latin typeface="+mj-lt"/>
                <a:ea typeface="ＭＳ Ｐゴシック" pitchFamily="34" charset="-128"/>
              </a:rPr>
              <a:pPr algn="ctr"/>
              <a:t>‹N›</a:t>
            </a:fld>
            <a:endParaRPr lang="it-IT" sz="1000" b="1" dirty="0">
              <a:solidFill>
                <a:srgbClr val="5B6770"/>
              </a:solidFill>
              <a:latin typeface="+mj-lt"/>
            </a:endParaRPr>
          </a:p>
        </p:txBody>
      </p:sp>
      <p:sp>
        <p:nvSpPr>
          <p:cNvPr id="7" name="Date Placeholder 3">
            <a:extLst>
              <a:ext uri="{FF2B5EF4-FFF2-40B4-BE49-F238E27FC236}">
                <a16:creationId xmlns:a16="http://schemas.microsoft.com/office/drawing/2014/main" id="{94F24B2A-3C57-4123-909E-2A859AF4974E}"/>
              </a:ext>
            </a:extLst>
          </p:cNvPr>
          <p:cNvSpPr txBox="1">
            <a:spLocks/>
          </p:cNvSpPr>
          <p:nvPr userDrawn="1"/>
        </p:nvSpPr>
        <p:spPr>
          <a:xfrm>
            <a:off x="10287950" y="5361042"/>
            <a:ext cx="411926" cy="1554132"/>
          </a:xfrm>
          <a:prstGeom prst="rect">
            <a:avLst/>
          </a:prstGeom>
        </p:spPr>
        <p:txBody>
          <a:bodyPr vert="vert270" lIns="99587" tIns="49794" rIns="99587" bIns="49794" anchor="ctr"/>
          <a:lstStyle>
            <a:defPPr>
              <a:defRPr lang="en-US"/>
            </a:defPPr>
            <a:lvl1pPr marL="0" algn="l" defTabSz="457200" rtl="0" eaLnBrk="1" latinLnBrk="0" hangingPunct="1">
              <a:defRPr sz="1800" kern="1200">
                <a:solidFill>
                  <a:srgbClr val="004276"/>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dirty="0">
                <a:solidFill>
                  <a:srgbClr val="5B6770"/>
                </a:solidFill>
              </a:rPr>
              <a:t>CLASSIFICAZIONE: CONSIP PUBLIC</a:t>
            </a:r>
          </a:p>
        </p:txBody>
      </p:sp>
    </p:spTree>
    <p:extLst>
      <p:ext uri="{BB962C8B-B14F-4D97-AF65-F5344CB8AC3E}">
        <p14:creationId xmlns:p14="http://schemas.microsoft.com/office/powerpoint/2010/main" val="248221936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19" name="Picture 2" descr="C:\Users\roberta.pirone\Documents\Corporate\Identity2015\Intranet\Modelli powerpoint per le presentazioni di valenza aziendale\sfondo_acq1new.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01" y="-70945"/>
            <a:ext cx="10817528" cy="76680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userDrawn="1"/>
        </p:nvSpPr>
        <p:spPr>
          <a:xfrm>
            <a:off x="3247271" y="3805651"/>
            <a:ext cx="6416897" cy="695060"/>
          </a:xfrm>
          <a:prstGeom prst="rect">
            <a:avLst/>
          </a:prstGeom>
        </p:spPr>
        <p:txBody>
          <a:bodyPr lIns="99587" tIns="49794" rIns="99587" bIns="49794">
            <a:spAutoFit/>
          </a:bodyPr>
          <a:lstStyle>
            <a:lvl1pPr marL="342900" indent="-342900" algn="l" defTabSz="457200" rtl="0" eaLnBrk="1" latinLnBrk="0" hangingPunct="1">
              <a:spcBef>
                <a:spcPct val="20000"/>
              </a:spcBef>
              <a:buFont typeface="Lucida Grande"/>
              <a:buChar char="-"/>
              <a:defRPr sz="1600" b="1" kern="1200">
                <a:solidFill>
                  <a:srgbClr val="004276"/>
                </a:solidFill>
                <a:latin typeface="+mn-lt"/>
                <a:ea typeface="+mn-ea"/>
                <a:cs typeface="+mn-cs"/>
              </a:defRPr>
            </a:lvl1pPr>
            <a:lvl2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2pPr>
            <a:lvl3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3pPr>
            <a:lvl4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4pPr>
            <a:lvl5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solidFill>
                  <a:srgbClr val="5B6770"/>
                </a:solidFill>
              </a:rPr>
              <a:t>Consip S.p.A.</a:t>
            </a:r>
          </a:p>
          <a:p>
            <a:pPr marL="0" indent="0">
              <a:buNone/>
            </a:pPr>
            <a:r>
              <a:rPr lang="it-IT" sz="1100" b="0" dirty="0">
                <a:solidFill>
                  <a:srgbClr val="5B6770"/>
                </a:solidFill>
              </a:rPr>
              <a:t>Via Isonzo 19/E – 00198 Roma</a:t>
            </a:r>
          </a:p>
          <a:p>
            <a:pPr marL="0" indent="0">
              <a:buNone/>
            </a:pPr>
            <a:r>
              <a:rPr lang="it-IT" sz="1100" b="0" dirty="0">
                <a:solidFill>
                  <a:srgbClr val="5B6770"/>
                </a:solidFill>
              </a:rPr>
              <a:t>T +39 0685449.1</a:t>
            </a:r>
          </a:p>
        </p:txBody>
      </p:sp>
      <p:sp>
        <p:nvSpPr>
          <p:cNvPr id="12" name="Subtitle 2"/>
          <p:cNvSpPr txBox="1">
            <a:spLocks/>
          </p:cNvSpPr>
          <p:nvPr userDrawn="1"/>
        </p:nvSpPr>
        <p:spPr>
          <a:xfrm>
            <a:off x="3247271" y="5148783"/>
            <a:ext cx="6416897" cy="701992"/>
          </a:xfrm>
          <a:prstGeom prst="rect">
            <a:avLst/>
          </a:prstGeom>
        </p:spPr>
        <p:txBody>
          <a:bodyPr lIns="99587" tIns="49794" rIns="99587" bIns="49794"/>
          <a:lstStyle>
            <a:lvl1pPr marL="342900" indent="-342900" algn="l" defTabSz="457200" rtl="0" eaLnBrk="1" latinLnBrk="0" hangingPunct="1">
              <a:spcBef>
                <a:spcPct val="20000"/>
              </a:spcBef>
              <a:buFont typeface="Lucida Grande"/>
              <a:buChar char="-"/>
              <a:defRPr sz="1600" b="1" kern="1200">
                <a:solidFill>
                  <a:srgbClr val="004276"/>
                </a:solidFill>
                <a:latin typeface="+mn-lt"/>
                <a:ea typeface="+mn-ea"/>
                <a:cs typeface="+mn-cs"/>
              </a:defRPr>
            </a:lvl1pPr>
            <a:lvl2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2pPr>
            <a:lvl3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3pPr>
            <a:lvl4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4pPr>
            <a:lvl5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400" b="1" kern="1200" dirty="0">
                <a:solidFill>
                  <a:srgbClr val="5B6770"/>
                </a:solidFill>
                <a:latin typeface="+mn-lt"/>
                <a:ea typeface="+mn-ea"/>
                <a:cs typeface="+mn-cs"/>
              </a:rPr>
              <a:t>www.consip.it</a:t>
            </a:r>
          </a:p>
          <a:p>
            <a:pPr marL="0" indent="0">
              <a:buNone/>
            </a:pPr>
            <a:r>
              <a:rPr lang="it-IT" sz="1400" dirty="0">
                <a:solidFill>
                  <a:srgbClr val="5B6770"/>
                </a:solidFill>
              </a:rPr>
              <a:t>www.acquistinretepa.it</a:t>
            </a:r>
            <a:endParaRPr lang="en-US" sz="1400" dirty="0">
              <a:solidFill>
                <a:srgbClr val="5B6770"/>
              </a:solidFill>
            </a:endParaRPr>
          </a:p>
        </p:txBody>
      </p:sp>
      <p:pic>
        <p:nvPicPr>
          <p:cNvPr id="13" name="Immagin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0388" y="6443290"/>
            <a:ext cx="171450" cy="171450"/>
          </a:xfrm>
          <a:prstGeom prst="rect">
            <a:avLst/>
          </a:prstGeom>
        </p:spPr>
      </p:pic>
      <p:pic>
        <p:nvPicPr>
          <p:cNvPr id="14" name="Immagin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6700" y="6192514"/>
            <a:ext cx="171450" cy="171450"/>
          </a:xfrm>
          <a:prstGeom prst="rect">
            <a:avLst/>
          </a:prstGeom>
        </p:spPr>
      </p:pic>
      <p:pic>
        <p:nvPicPr>
          <p:cNvPr id="15" name="Immagin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6700" y="6694066"/>
            <a:ext cx="171450" cy="171450"/>
          </a:xfrm>
          <a:prstGeom prst="rect">
            <a:avLst/>
          </a:prstGeom>
        </p:spPr>
      </p:pic>
      <p:sp>
        <p:nvSpPr>
          <p:cNvPr id="16" name="CasellaDiTesto 15"/>
          <p:cNvSpPr txBox="1"/>
          <p:nvPr userDrawn="1"/>
        </p:nvSpPr>
        <p:spPr>
          <a:xfrm>
            <a:off x="5567026" y="6139059"/>
            <a:ext cx="2696691" cy="276999"/>
          </a:xfrm>
          <a:prstGeom prst="rect">
            <a:avLst/>
          </a:prstGeom>
        </p:spPr>
        <p:txBody>
          <a:bodyPr vert="horz" wrap="square" lIns="91440" tIns="45720" rIns="91440" bIns="45720" rtlCol="0">
            <a:spAutoFit/>
          </a:bodyPr>
          <a:lstStyle/>
          <a:p>
            <a:r>
              <a:rPr lang="it-IT" sz="1200" b="1" dirty="0">
                <a:solidFill>
                  <a:schemeClr val="tx1">
                    <a:lumMod val="50000"/>
                    <a:lumOff val="50000"/>
                  </a:schemeClr>
                </a:solidFill>
              </a:rPr>
              <a:t>@</a:t>
            </a:r>
            <a:r>
              <a:rPr lang="it-IT" sz="1200" b="1" dirty="0" err="1">
                <a:solidFill>
                  <a:schemeClr val="tx1">
                    <a:lumMod val="50000"/>
                    <a:lumOff val="50000"/>
                  </a:schemeClr>
                </a:solidFill>
              </a:rPr>
              <a:t>Consip_Spa</a:t>
            </a:r>
            <a:endParaRPr lang="it-IT" sz="1200" b="1" dirty="0">
              <a:solidFill>
                <a:schemeClr val="tx1">
                  <a:lumMod val="50000"/>
                  <a:lumOff val="50000"/>
                </a:schemeClr>
              </a:solidFill>
            </a:endParaRPr>
          </a:p>
        </p:txBody>
      </p:sp>
      <p:sp>
        <p:nvSpPr>
          <p:cNvPr id="17" name="CasellaDiTesto 16"/>
          <p:cNvSpPr txBox="1"/>
          <p:nvPr userDrawn="1"/>
        </p:nvSpPr>
        <p:spPr>
          <a:xfrm>
            <a:off x="5567026" y="6384521"/>
            <a:ext cx="2696691" cy="276999"/>
          </a:xfrm>
          <a:prstGeom prst="rect">
            <a:avLst/>
          </a:prstGeom>
        </p:spPr>
        <p:txBody>
          <a:bodyPr vert="horz" wrap="square" lIns="91440" tIns="45720" rIns="91440" bIns="45720" rtlCol="0">
            <a:spAutoFit/>
          </a:bodyPr>
          <a:lstStyle/>
          <a:p>
            <a:r>
              <a:rPr lang="it-IT" sz="1200" b="1" dirty="0">
                <a:solidFill>
                  <a:schemeClr val="tx1">
                    <a:lumMod val="50000"/>
                    <a:lumOff val="50000"/>
                  </a:schemeClr>
                </a:solidFill>
              </a:rPr>
              <a:t>www.linkedin.com/company/consip/</a:t>
            </a:r>
          </a:p>
        </p:txBody>
      </p:sp>
      <p:sp>
        <p:nvSpPr>
          <p:cNvPr id="18" name="CasellaDiTesto 17"/>
          <p:cNvSpPr txBox="1"/>
          <p:nvPr userDrawn="1"/>
        </p:nvSpPr>
        <p:spPr>
          <a:xfrm>
            <a:off x="5567026" y="6629982"/>
            <a:ext cx="2696691" cy="276999"/>
          </a:xfrm>
          <a:prstGeom prst="rect">
            <a:avLst/>
          </a:prstGeom>
        </p:spPr>
        <p:txBody>
          <a:bodyPr vert="horz" wrap="square" lIns="91440" tIns="45720" rIns="91440" bIns="45720" rtlCol="0">
            <a:spAutoFit/>
          </a:bodyPr>
          <a:lstStyle/>
          <a:p>
            <a:r>
              <a:rPr lang="it-IT" sz="1200" b="1" dirty="0">
                <a:solidFill>
                  <a:schemeClr val="tx1">
                    <a:lumMod val="50000"/>
                    <a:lumOff val="50000"/>
                  </a:schemeClr>
                </a:solidFill>
              </a:rPr>
              <a:t>Canale ‘’Consip’’</a:t>
            </a:r>
          </a:p>
        </p:txBody>
      </p:sp>
    </p:spTree>
    <p:extLst>
      <p:ext uri="{BB962C8B-B14F-4D97-AF65-F5344CB8AC3E}">
        <p14:creationId xmlns:p14="http://schemas.microsoft.com/office/powerpoint/2010/main" val="284587182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dex Slide">
    <p:spTree>
      <p:nvGrpSpPr>
        <p:cNvPr id="1" name=""/>
        <p:cNvGrpSpPr/>
        <p:nvPr/>
      </p:nvGrpSpPr>
      <p:grpSpPr>
        <a:xfrm>
          <a:off x="0" y="0"/>
          <a:ext cx="0" cy="0"/>
          <a:chOff x="0" y="0"/>
          <a:chExt cx="0" cy="0"/>
        </a:xfrm>
      </p:grpSpPr>
      <p:sp>
        <p:nvSpPr>
          <p:cNvPr id="14" name="Text Placeholder 4"/>
          <p:cNvSpPr>
            <a:spLocks noGrp="1"/>
          </p:cNvSpPr>
          <p:nvPr>
            <p:ph type="body" sz="quarter" idx="13"/>
          </p:nvPr>
        </p:nvSpPr>
        <p:spPr>
          <a:xfrm>
            <a:off x="1445101" y="1764295"/>
            <a:ext cx="8620889" cy="4678532"/>
          </a:xfrm>
          <a:prstGeom prst="rect">
            <a:avLst/>
          </a:prstGeom>
        </p:spPr>
        <p:txBody>
          <a:bodyPr lIns="99587" tIns="49794" rIns="99587" bIns="49794"/>
          <a:lstStyle>
            <a:lvl1pPr>
              <a:buClr>
                <a:srgbClr val="821B4C"/>
              </a:buClr>
              <a:buSzPct val="150000"/>
              <a:buFont typeface="Wingdings" charset="2"/>
              <a:buAutoNum type="arabicPlain"/>
              <a:defRPr b="0">
                <a:solidFill>
                  <a:srgbClr val="5B6770"/>
                </a:solidFill>
              </a:defRPr>
            </a:lvl1pPr>
            <a:lvl2pPr>
              <a:buClr>
                <a:srgbClr val="821B4C"/>
              </a:buClr>
              <a:buSzPct val="150000"/>
              <a:buFont typeface="Wingdings" charset="2"/>
              <a:buAutoNum type="arabicPlain"/>
              <a:defRPr b="0">
                <a:solidFill>
                  <a:srgbClr val="5B6770"/>
                </a:solidFill>
              </a:defRPr>
            </a:lvl2pPr>
            <a:lvl3pPr>
              <a:buClr>
                <a:srgbClr val="821B4C"/>
              </a:buClr>
              <a:buSzPct val="150000"/>
              <a:buFont typeface="Wingdings" charset="2"/>
              <a:buAutoNum type="arabicPlain"/>
              <a:defRPr b="0">
                <a:solidFill>
                  <a:srgbClr val="5B6770"/>
                </a:solidFill>
              </a:defRPr>
            </a:lvl3pPr>
            <a:lvl4pPr>
              <a:buClr>
                <a:srgbClr val="821B4C"/>
              </a:buClr>
              <a:buSzPct val="150000"/>
              <a:buFont typeface="Wingdings" charset="2"/>
              <a:buAutoNum type="arabicPlain"/>
              <a:defRPr b="0">
                <a:solidFill>
                  <a:srgbClr val="5B6770"/>
                </a:solidFill>
              </a:defRPr>
            </a:lvl4pPr>
            <a:lvl5pPr>
              <a:buClr>
                <a:srgbClr val="821B4C"/>
              </a:buClr>
              <a:buSzPct val="150000"/>
              <a:buFont typeface="Wingdings" charset="2"/>
              <a:buAutoNum type="arabicPlain"/>
              <a:defRPr b="0">
                <a:solidFill>
                  <a:srgbClr val="5B6770"/>
                </a:solidFill>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15" name="Title 1"/>
          <p:cNvSpPr>
            <a:spLocks noGrp="1"/>
          </p:cNvSpPr>
          <p:nvPr>
            <p:ph type="title"/>
          </p:nvPr>
        </p:nvSpPr>
        <p:spPr>
          <a:xfrm>
            <a:off x="1445554" y="396255"/>
            <a:ext cx="8617632" cy="892887"/>
          </a:xfrm>
          <a:prstGeom prst="rect">
            <a:avLst/>
          </a:prstGeom>
        </p:spPr>
        <p:txBody>
          <a:bodyPr lIns="99587" tIns="49794" rIns="99587" bIns="49794"/>
          <a:lstStyle>
            <a:lvl1pPr>
              <a:lnSpc>
                <a:spcPts val="3000"/>
              </a:lnSpc>
              <a:defRPr sz="2400" baseline="0">
                <a:solidFill>
                  <a:srgbClr val="821B4C"/>
                </a:solidFill>
              </a:defRPr>
            </a:lvl1pPr>
          </a:lstStyle>
          <a:p>
            <a:endParaRPr lang="en-US" dirty="0"/>
          </a:p>
        </p:txBody>
      </p:sp>
    </p:spTree>
    <p:extLst>
      <p:ext uri="{BB962C8B-B14F-4D97-AF65-F5344CB8AC3E}">
        <p14:creationId xmlns:p14="http://schemas.microsoft.com/office/powerpoint/2010/main" val="296867040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6136861-158F-468C-98D7-5E807E7E1901}"/>
              </a:ext>
            </a:extLst>
          </p:cNvPr>
          <p:cNvPicPr>
            <a:picLocks noChangeAspect="1"/>
          </p:cNvPicPr>
          <p:nvPr userDrawn="1"/>
        </p:nvPicPr>
        <p:blipFill>
          <a:blip r:embed="rId9"/>
          <a:stretch>
            <a:fillRect/>
          </a:stretch>
        </p:blipFill>
        <p:spPr>
          <a:xfrm>
            <a:off x="450156" y="6950543"/>
            <a:ext cx="1367781" cy="347305"/>
          </a:xfrm>
          <a:prstGeom prst="rect">
            <a:avLst/>
          </a:prstGeom>
        </p:spPr>
      </p:pic>
      <p:pic>
        <p:nvPicPr>
          <p:cNvPr id="5" name="Immagine 4">
            <a:extLst>
              <a:ext uri="{FF2B5EF4-FFF2-40B4-BE49-F238E27FC236}">
                <a16:creationId xmlns:a16="http://schemas.microsoft.com/office/drawing/2014/main" id="{0D0DFC9E-87B6-41E5-AC02-16F4E2FDE1F7}"/>
              </a:ext>
            </a:extLst>
          </p:cNvPr>
          <p:cNvPicPr>
            <a:picLocks noChangeAspect="1"/>
          </p:cNvPicPr>
          <p:nvPr userDrawn="1"/>
        </p:nvPicPr>
        <p:blipFill>
          <a:blip r:embed="rId10"/>
          <a:stretch>
            <a:fillRect/>
          </a:stretch>
        </p:blipFill>
        <p:spPr>
          <a:xfrm>
            <a:off x="2253923" y="6948983"/>
            <a:ext cx="1652617" cy="350424"/>
          </a:xfrm>
          <a:prstGeom prst="rect">
            <a:avLst/>
          </a:prstGeom>
        </p:spPr>
      </p:pic>
      <p:pic>
        <p:nvPicPr>
          <p:cNvPr id="7" name="Immagine 6">
            <a:extLst>
              <a:ext uri="{FF2B5EF4-FFF2-40B4-BE49-F238E27FC236}">
                <a16:creationId xmlns:a16="http://schemas.microsoft.com/office/drawing/2014/main" id="{FD9A391C-B077-4B23-B01E-4D75E2579794}"/>
              </a:ext>
            </a:extLst>
          </p:cNvPr>
          <p:cNvPicPr>
            <a:picLocks noChangeAspect="1"/>
          </p:cNvPicPr>
          <p:nvPr userDrawn="1"/>
        </p:nvPicPr>
        <p:blipFill>
          <a:blip r:embed="rId11"/>
          <a:stretch>
            <a:fillRect/>
          </a:stretch>
        </p:blipFill>
        <p:spPr>
          <a:xfrm>
            <a:off x="450156" y="360864"/>
            <a:ext cx="1743808" cy="263387"/>
          </a:xfrm>
          <a:prstGeom prst="rect">
            <a:avLst/>
          </a:prstGeom>
        </p:spPr>
      </p:pic>
      <p:grpSp>
        <p:nvGrpSpPr>
          <p:cNvPr id="14" name="Elemento grafico 2">
            <a:extLst>
              <a:ext uri="{FF2B5EF4-FFF2-40B4-BE49-F238E27FC236}">
                <a16:creationId xmlns:a16="http://schemas.microsoft.com/office/drawing/2014/main" id="{06DCF403-599B-477A-BF5C-3C7A0B47A703}"/>
              </a:ext>
            </a:extLst>
          </p:cNvPr>
          <p:cNvGrpSpPr/>
          <p:nvPr userDrawn="1"/>
        </p:nvGrpSpPr>
        <p:grpSpPr>
          <a:xfrm>
            <a:off x="0" y="324247"/>
            <a:ext cx="2466380" cy="379405"/>
            <a:chOff x="0" y="324247"/>
            <a:chExt cx="2466380" cy="379405"/>
          </a:xfrm>
        </p:grpSpPr>
        <p:sp>
          <p:nvSpPr>
            <p:cNvPr id="15" name="Figura a mano libera: forma 14">
              <a:extLst>
                <a:ext uri="{FF2B5EF4-FFF2-40B4-BE49-F238E27FC236}">
                  <a16:creationId xmlns:a16="http://schemas.microsoft.com/office/drawing/2014/main" id="{1A52922E-9175-4BA7-B46F-D8C1200D6A5A}"/>
                </a:ext>
              </a:extLst>
            </p:cNvPr>
            <p:cNvSpPr/>
            <p:nvPr/>
          </p:nvSpPr>
          <p:spPr>
            <a:xfrm>
              <a:off x="0" y="324247"/>
              <a:ext cx="2466380" cy="379405"/>
            </a:xfrm>
            <a:custGeom>
              <a:avLst/>
              <a:gdLst>
                <a:gd name="connsiteX0" fmla="*/ 0 w 2352311"/>
                <a:gd name="connsiteY0" fmla="*/ 0 h 379405"/>
                <a:gd name="connsiteX1" fmla="*/ 2352311 w 2352311"/>
                <a:gd name="connsiteY1" fmla="*/ 0 h 379405"/>
                <a:gd name="connsiteX2" fmla="*/ 2352311 w 2352311"/>
                <a:gd name="connsiteY2" fmla="*/ 379405 h 379405"/>
                <a:gd name="connsiteX3" fmla="*/ 0 w 2352311"/>
                <a:gd name="connsiteY3" fmla="*/ 379405 h 379405"/>
              </a:gdLst>
              <a:ahLst/>
              <a:cxnLst>
                <a:cxn ang="0">
                  <a:pos x="connsiteX0" y="connsiteY0"/>
                </a:cxn>
                <a:cxn ang="0">
                  <a:pos x="connsiteX1" y="connsiteY1"/>
                </a:cxn>
                <a:cxn ang="0">
                  <a:pos x="connsiteX2" y="connsiteY2"/>
                </a:cxn>
                <a:cxn ang="0">
                  <a:pos x="connsiteX3" y="connsiteY3"/>
                </a:cxn>
              </a:cxnLst>
              <a:rect l="l" t="t" r="r" b="b"/>
              <a:pathLst>
                <a:path w="2352311" h="379405">
                  <a:moveTo>
                    <a:pt x="0" y="0"/>
                  </a:moveTo>
                  <a:lnTo>
                    <a:pt x="2352311" y="0"/>
                  </a:lnTo>
                  <a:lnTo>
                    <a:pt x="2352311" y="379405"/>
                  </a:lnTo>
                  <a:lnTo>
                    <a:pt x="0" y="379405"/>
                  </a:lnTo>
                  <a:close/>
                </a:path>
              </a:pathLst>
            </a:custGeom>
            <a:solidFill>
              <a:srgbClr val="821B4C"/>
            </a:solidFill>
            <a:ln w="12598" cap="flat">
              <a:noFill/>
              <a:prstDash val="solid"/>
              <a:miter/>
            </a:ln>
          </p:spPr>
          <p:txBody>
            <a:bodyPr rtlCol="0" anchor="ctr"/>
            <a:lstStyle/>
            <a:p>
              <a:endParaRPr lang="it-IT" dirty="0"/>
            </a:p>
          </p:txBody>
        </p:sp>
        <p:sp>
          <p:nvSpPr>
            <p:cNvPr id="16" name="Figura a mano libera: forma 15">
              <a:extLst>
                <a:ext uri="{FF2B5EF4-FFF2-40B4-BE49-F238E27FC236}">
                  <a16:creationId xmlns:a16="http://schemas.microsoft.com/office/drawing/2014/main" id="{4D7547D0-A21D-479D-BB9F-0F2BE4A40BA4}"/>
                </a:ext>
              </a:extLst>
            </p:cNvPr>
            <p:cNvSpPr/>
            <p:nvPr/>
          </p:nvSpPr>
          <p:spPr>
            <a:xfrm>
              <a:off x="454918" y="440597"/>
              <a:ext cx="117615" cy="145438"/>
            </a:xfrm>
            <a:custGeom>
              <a:avLst/>
              <a:gdLst>
                <a:gd name="connsiteX0" fmla="*/ 117616 w 117615"/>
                <a:gd name="connsiteY0" fmla="*/ 50587 h 145438"/>
                <a:gd name="connsiteX1" fmla="*/ 117616 w 117615"/>
                <a:gd name="connsiteY1" fmla="*/ 145439 h 145438"/>
                <a:gd name="connsiteX2" fmla="*/ 116351 w 117615"/>
                <a:gd name="connsiteY2" fmla="*/ 145439 h 145438"/>
                <a:gd name="connsiteX3" fmla="*/ 87263 w 117615"/>
                <a:gd name="connsiteY3" fmla="*/ 127733 h 145438"/>
                <a:gd name="connsiteX4" fmla="*/ 85999 w 117615"/>
                <a:gd name="connsiteY4" fmla="*/ 128998 h 145438"/>
                <a:gd name="connsiteX5" fmla="*/ 45529 w 117615"/>
                <a:gd name="connsiteY5" fmla="*/ 144174 h 145438"/>
                <a:gd name="connsiteX6" fmla="*/ 0 w 117615"/>
                <a:gd name="connsiteY6" fmla="*/ 99910 h 145438"/>
                <a:gd name="connsiteX7" fmla="*/ 58175 w 117615"/>
                <a:gd name="connsiteY7" fmla="*/ 54381 h 145438"/>
                <a:gd name="connsiteX8" fmla="*/ 82204 w 117615"/>
                <a:gd name="connsiteY8" fmla="*/ 53117 h 145438"/>
                <a:gd name="connsiteX9" fmla="*/ 82204 w 117615"/>
                <a:gd name="connsiteY9" fmla="*/ 49323 h 145438"/>
                <a:gd name="connsiteX10" fmla="*/ 55646 w 117615"/>
                <a:gd name="connsiteY10" fmla="*/ 26558 h 145438"/>
                <a:gd name="connsiteX11" fmla="*/ 20235 w 117615"/>
                <a:gd name="connsiteY11" fmla="*/ 36676 h 145438"/>
                <a:gd name="connsiteX12" fmla="*/ 8853 w 117615"/>
                <a:gd name="connsiteY12" fmla="*/ 15176 h 145438"/>
                <a:gd name="connsiteX13" fmla="*/ 63234 w 117615"/>
                <a:gd name="connsiteY13" fmla="*/ 0 h 145438"/>
                <a:gd name="connsiteX14" fmla="*/ 117616 w 117615"/>
                <a:gd name="connsiteY14" fmla="*/ 50587 h 145438"/>
                <a:gd name="connsiteX15" fmla="*/ 82204 w 117615"/>
                <a:gd name="connsiteY15" fmla="*/ 78410 h 145438"/>
                <a:gd name="connsiteX16" fmla="*/ 61970 w 117615"/>
                <a:gd name="connsiteY16" fmla="*/ 78410 h 145438"/>
                <a:gd name="connsiteX17" fmla="*/ 34146 w 117615"/>
                <a:gd name="connsiteY17" fmla="*/ 97381 h 145438"/>
                <a:gd name="connsiteX18" fmla="*/ 56911 w 117615"/>
                <a:gd name="connsiteY18" fmla="*/ 116351 h 145438"/>
                <a:gd name="connsiteX19" fmla="*/ 82204 w 117615"/>
                <a:gd name="connsiteY19" fmla="*/ 107498 h 145438"/>
                <a:gd name="connsiteX20" fmla="*/ 82204 w 117615"/>
                <a:gd name="connsiteY20" fmla="*/ 78410 h 1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15" h="145438">
                  <a:moveTo>
                    <a:pt x="117616" y="50587"/>
                  </a:moveTo>
                  <a:lnTo>
                    <a:pt x="117616" y="145439"/>
                  </a:lnTo>
                  <a:lnTo>
                    <a:pt x="116351" y="145439"/>
                  </a:lnTo>
                  <a:cubicBezTo>
                    <a:pt x="103704" y="145439"/>
                    <a:pt x="92322" y="137850"/>
                    <a:pt x="87263" y="127733"/>
                  </a:cubicBezTo>
                  <a:lnTo>
                    <a:pt x="85999" y="128998"/>
                  </a:lnTo>
                  <a:cubicBezTo>
                    <a:pt x="77146" y="136586"/>
                    <a:pt x="64499" y="144174"/>
                    <a:pt x="45529" y="144174"/>
                  </a:cubicBezTo>
                  <a:cubicBezTo>
                    <a:pt x="20235" y="144174"/>
                    <a:pt x="0" y="126468"/>
                    <a:pt x="0" y="99910"/>
                  </a:cubicBezTo>
                  <a:cubicBezTo>
                    <a:pt x="0" y="70822"/>
                    <a:pt x="22764" y="55646"/>
                    <a:pt x="58175" y="54381"/>
                  </a:cubicBezTo>
                  <a:lnTo>
                    <a:pt x="82204" y="53117"/>
                  </a:lnTo>
                  <a:lnTo>
                    <a:pt x="82204" y="49323"/>
                  </a:lnTo>
                  <a:cubicBezTo>
                    <a:pt x="82204" y="32882"/>
                    <a:pt x="70822" y="26558"/>
                    <a:pt x="55646" y="26558"/>
                  </a:cubicBezTo>
                  <a:cubicBezTo>
                    <a:pt x="40470" y="26558"/>
                    <a:pt x="29088" y="31617"/>
                    <a:pt x="20235" y="36676"/>
                  </a:cubicBezTo>
                  <a:lnTo>
                    <a:pt x="8853" y="15176"/>
                  </a:lnTo>
                  <a:cubicBezTo>
                    <a:pt x="27823" y="2529"/>
                    <a:pt x="44264" y="0"/>
                    <a:pt x="63234" y="0"/>
                  </a:cubicBezTo>
                  <a:cubicBezTo>
                    <a:pt x="96116" y="0"/>
                    <a:pt x="117616" y="13912"/>
                    <a:pt x="117616" y="50587"/>
                  </a:cubicBezTo>
                  <a:moveTo>
                    <a:pt x="82204" y="78410"/>
                  </a:moveTo>
                  <a:lnTo>
                    <a:pt x="61970" y="78410"/>
                  </a:lnTo>
                  <a:cubicBezTo>
                    <a:pt x="42999" y="78410"/>
                    <a:pt x="34146" y="85998"/>
                    <a:pt x="34146" y="97381"/>
                  </a:cubicBezTo>
                  <a:cubicBezTo>
                    <a:pt x="34146" y="108763"/>
                    <a:pt x="41735" y="116351"/>
                    <a:pt x="56911" y="116351"/>
                  </a:cubicBezTo>
                  <a:cubicBezTo>
                    <a:pt x="69558" y="116351"/>
                    <a:pt x="77146" y="111292"/>
                    <a:pt x="82204" y="107498"/>
                  </a:cubicBezTo>
                  <a:lnTo>
                    <a:pt x="82204" y="78410"/>
                  </a:lnTo>
                  <a:close/>
                </a:path>
              </a:pathLst>
            </a:custGeom>
            <a:solidFill>
              <a:srgbClr val="FFFFFF"/>
            </a:solidFill>
            <a:ln w="12598" cap="flat">
              <a:noFill/>
              <a:prstDash val="solid"/>
              <a:miter/>
            </a:ln>
          </p:spPr>
          <p:txBody>
            <a:bodyPr rtlCol="0" anchor="ctr"/>
            <a:lstStyle/>
            <a:p>
              <a:endParaRPr lang="it-IT" dirty="0"/>
            </a:p>
          </p:txBody>
        </p:sp>
        <p:sp>
          <p:nvSpPr>
            <p:cNvPr id="17" name="Figura a mano libera: forma 16">
              <a:extLst>
                <a:ext uri="{FF2B5EF4-FFF2-40B4-BE49-F238E27FC236}">
                  <a16:creationId xmlns:a16="http://schemas.microsoft.com/office/drawing/2014/main" id="{4E40E012-163A-456E-92D8-398543BE5566}"/>
                </a:ext>
              </a:extLst>
            </p:cNvPr>
            <p:cNvSpPr/>
            <p:nvPr/>
          </p:nvSpPr>
          <p:spPr>
            <a:xfrm>
              <a:off x="1026555" y="379893"/>
              <a:ext cx="42999" cy="206143"/>
            </a:xfrm>
            <a:custGeom>
              <a:avLst/>
              <a:gdLst>
                <a:gd name="connsiteX0" fmla="*/ 3794 w 42999"/>
                <a:gd name="connsiteY0" fmla="*/ 206143 h 206143"/>
                <a:gd name="connsiteX1" fmla="*/ 5059 w 42999"/>
                <a:gd name="connsiteY1" fmla="*/ 206143 h 206143"/>
                <a:gd name="connsiteX2" fmla="*/ 37941 w 42999"/>
                <a:gd name="connsiteY2" fmla="*/ 173262 h 206143"/>
                <a:gd name="connsiteX3" fmla="*/ 37941 w 42999"/>
                <a:gd name="connsiteY3" fmla="*/ 170732 h 206143"/>
                <a:gd name="connsiteX4" fmla="*/ 37941 w 42999"/>
                <a:gd name="connsiteY4" fmla="*/ 170732 h 206143"/>
                <a:gd name="connsiteX5" fmla="*/ 37941 w 42999"/>
                <a:gd name="connsiteY5" fmla="*/ 64499 h 206143"/>
                <a:gd name="connsiteX6" fmla="*/ 2529 w 42999"/>
                <a:gd name="connsiteY6" fmla="*/ 64499 h 206143"/>
                <a:gd name="connsiteX7" fmla="*/ 2529 w 42999"/>
                <a:gd name="connsiteY7" fmla="*/ 206143 h 206143"/>
                <a:gd name="connsiteX8" fmla="*/ 21500 w 42999"/>
                <a:gd name="connsiteY8" fmla="*/ 42999 h 206143"/>
                <a:gd name="connsiteX9" fmla="*/ 42999 w 42999"/>
                <a:gd name="connsiteY9" fmla="*/ 21500 h 206143"/>
                <a:gd name="connsiteX10" fmla="*/ 21500 w 42999"/>
                <a:gd name="connsiteY10" fmla="*/ 0 h 206143"/>
                <a:gd name="connsiteX11" fmla="*/ 0 w 42999"/>
                <a:gd name="connsiteY11" fmla="*/ 21500 h 206143"/>
                <a:gd name="connsiteX12" fmla="*/ 21500 w 42999"/>
                <a:gd name="connsiteY12" fmla="*/ 42999 h 2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99" h="206143">
                  <a:moveTo>
                    <a:pt x="3794" y="206143"/>
                  </a:moveTo>
                  <a:lnTo>
                    <a:pt x="5059" y="206143"/>
                  </a:lnTo>
                  <a:cubicBezTo>
                    <a:pt x="24029" y="206143"/>
                    <a:pt x="37941" y="190967"/>
                    <a:pt x="37941" y="173262"/>
                  </a:cubicBezTo>
                  <a:lnTo>
                    <a:pt x="37941" y="170732"/>
                  </a:lnTo>
                  <a:lnTo>
                    <a:pt x="37941" y="170732"/>
                  </a:lnTo>
                  <a:lnTo>
                    <a:pt x="37941" y="64499"/>
                  </a:lnTo>
                  <a:lnTo>
                    <a:pt x="2529" y="64499"/>
                  </a:lnTo>
                  <a:lnTo>
                    <a:pt x="2529" y="206143"/>
                  </a:lnTo>
                  <a:close/>
                  <a:moveTo>
                    <a:pt x="21500" y="42999"/>
                  </a:moveTo>
                  <a:cubicBezTo>
                    <a:pt x="34146" y="42999"/>
                    <a:pt x="42999" y="32882"/>
                    <a:pt x="42999" y="21500"/>
                  </a:cubicBezTo>
                  <a:cubicBezTo>
                    <a:pt x="42999" y="10117"/>
                    <a:pt x="32882" y="0"/>
                    <a:pt x="21500" y="0"/>
                  </a:cubicBezTo>
                  <a:cubicBezTo>
                    <a:pt x="10117" y="0"/>
                    <a:pt x="0" y="10117"/>
                    <a:pt x="0" y="21500"/>
                  </a:cubicBezTo>
                  <a:cubicBezTo>
                    <a:pt x="0" y="34146"/>
                    <a:pt x="8853" y="42999"/>
                    <a:pt x="21500" y="42999"/>
                  </a:cubicBezTo>
                </a:path>
              </a:pathLst>
            </a:custGeom>
            <a:solidFill>
              <a:srgbClr val="FFFFFF"/>
            </a:solidFill>
            <a:ln w="12598" cap="flat">
              <a:noFill/>
              <a:prstDash val="solid"/>
              <a:miter/>
            </a:ln>
          </p:spPr>
          <p:txBody>
            <a:bodyPr rtlCol="0" anchor="ctr"/>
            <a:lstStyle/>
            <a:p>
              <a:endParaRPr lang="it-IT"/>
            </a:p>
          </p:txBody>
        </p:sp>
        <p:sp>
          <p:nvSpPr>
            <p:cNvPr id="18" name="Figura a mano libera: forma 17">
              <a:extLst>
                <a:ext uri="{FF2B5EF4-FFF2-40B4-BE49-F238E27FC236}">
                  <a16:creationId xmlns:a16="http://schemas.microsoft.com/office/drawing/2014/main" id="{FF657DDE-149B-4938-92D4-84028DD1A5DF}"/>
                </a:ext>
              </a:extLst>
            </p:cNvPr>
            <p:cNvSpPr/>
            <p:nvPr/>
          </p:nvSpPr>
          <p:spPr>
            <a:xfrm>
              <a:off x="1085995" y="441862"/>
              <a:ext cx="107498" cy="142909"/>
            </a:xfrm>
            <a:custGeom>
              <a:avLst/>
              <a:gdLst>
                <a:gd name="connsiteX0" fmla="*/ 50587 w 107498"/>
                <a:gd name="connsiteY0" fmla="*/ 142909 h 142909"/>
                <a:gd name="connsiteX1" fmla="*/ 0 w 107498"/>
                <a:gd name="connsiteY1" fmla="*/ 130262 h 142909"/>
                <a:gd name="connsiteX2" fmla="*/ 11382 w 107498"/>
                <a:gd name="connsiteY2" fmla="*/ 104969 h 142909"/>
                <a:gd name="connsiteX3" fmla="*/ 48058 w 107498"/>
                <a:gd name="connsiteY3" fmla="*/ 117616 h 142909"/>
                <a:gd name="connsiteX4" fmla="*/ 72087 w 107498"/>
                <a:gd name="connsiteY4" fmla="*/ 102439 h 142909"/>
                <a:gd name="connsiteX5" fmla="*/ 8853 w 107498"/>
                <a:gd name="connsiteY5" fmla="*/ 40470 h 142909"/>
                <a:gd name="connsiteX6" fmla="*/ 60705 w 107498"/>
                <a:gd name="connsiteY6" fmla="*/ 0 h 142909"/>
                <a:gd name="connsiteX7" fmla="*/ 101175 w 107498"/>
                <a:gd name="connsiteY7" fmla="*/ 7588 h 142909"/>
                <a:gd name="connsiteX8" fmla="*/ 101175 w 107498"/>
                <a:gd name="connsiteY8" fmla="*/ 36676 h 142909"/>
                <a:gd name="connsiteX9" fmla="*/ 61970 w 107498"/>
                <a:gd name="connsiteY9" fmla="*/ 27823 h 142909"/>
                <a:gd name="connsiteX10" fmla="*/ 42999 w 107498"/>
                <a:gd name="connsiteY10" fmla="*/ 39205 h 142909"/>
                <a:gd name="connsiteX11" fmla="*/ 107498 w 107498"/>
                <a:gd name="connsiteY11" fmla="*/ 101175 h 142909"/>
                <a:gd name="connsiteX12" fmla="*/ 50587 w 107498"/>
                <a:gd name="connsiteY12" fmla="*/ 142909 h 14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98" h="142909">
                  <a:moveTo>
                    <a:pt x="50587" y="142909"/>
                  </a:moveTo>
                  <a:cubicBezTo>
                    <a:pt x="27823" y="142909"/>
                    <a:pt x="11382" y="137850"/>
                    <a:pt x="0" y="130262"/>
                  </a:cubicBezTo>
                  <a:lnTo>
                    <a:pt x="11382" y="104969"/>
                  </a:lnTo>
                  <a:cubicBezTo>
                    <a:pt x="21500" y="112557"/>
                    <a:pt x="34146" y="117616"/>
                    <a:pt x="48058" y="117616"/>
                  </a:cubicBezTo>
                  <a:cubicBezTo>
                    <a:pt x="61970" y="117616"/>
                    <a:pt x="72087" y="112557"/>
                    <a:pt x="72087" y="102439"/>
                  </a:cubicBezTo>
                  <a:cubicBezTo>
                    <a:pt x="72087" y="77146"/>
                    <a:pt x="8853" y="87263"/>
                    <a:pt x="8853" y="40470"/>
                  </a:cubicBezTo>
                  <a:cubicBezTo>
                    <a:pt x="8853" y="16441"/>
                    <a:pt x="27823" y="0"/>
                    <a:pt x="60705" y="0"/>
                  </a:cubicBezTo>
                  <a:cubicBezTo>
                    <a:pt x="78410" y="0"/>
                    <a:pt x="91057" y="2529"/>
                    <a:pt x="101175" y="7588"/>
                  </a:cubicBezTo>
                  <a:lnTo>
                    <a:pt x="101175" y="36676"/>
                  </a:lnTo>
                  <a:cubicBezTo>
                    <a:pt x="89793" y="31617"/>
                    <a:pt x="77146" y="27823"/>
                    <a:pt x="61970" y="27823"/>
                  </a:cubicBezTo>
                  <a:cubicBezTo>
                    <a:pt x="49323" y="27823"/>
                    <a:pt x="42999" y="31617"/>
                    <a:pt x="42999" y="39205"/>
                  </a:cubicBezTo>
                  <a:cubicBezTo>
                    <a:pt x="42999" y="60705"/>
                    <a:pt x="107498" y="54381"/>
                    <a:pt x="107498" y="101175"/>
                  </a:cubicBezTo>
                  <a:cubicBezTo>
                    <a:pt x="107498" y="131527"/>
                    <a:pt x="79675" y="142909"/>
                    <a:pt x="50587" y="142909"/>
                  </a:cubicBezTo>
                </a:path>
              </a:pathLst>
            </a:custGeom>
            <a:solidFill>
              <a:srgbClr val="FFFFFF"/>
            </a:solidFill>
            <a:ln w="12598" cap="flat">
              <a:noFill/>
              <a:prstDash val="solid"/>
              <a:miter/>
            </a:ln>
          </p:spPr>
          <p:txBody>
            <a:bodyPr rtlCol="0" anchor="ctr"/>
            <a:lstStyle/>
            <a:p>
              <a:endParaRPr lang="it-IT"/>
            </a:p>
          </p:txBody>
        </p:sp>
        <p:sp>
          <p:nvSpPr>
            <p:cNvPr id="19" name="Figura a mano libera: forma 18">
              <a:extLst>
                <a:ext uri="{FF2B5EF4-FFF2-40B4-BE49-F238E27FC236}">
                  <a16:creationId xmlns:a16="http://schemas.microsoft.com/office/drawing/2014/main" id="{C9321460-C49D-44C0-BD2D-6D7286FE32EB}"/>
                </a:ext>
              </a:extLst>
            </p:cNvPr>
            <p:cNvSpPr/>
            <p:nvPr/>
          </p:nvSpPr>
          <p:spPr>
            <a:xfrm>
              <a:off x="1648779" y="440597"/>
              <a:ext cx="125203" cy="144173"/>
            </a:xfrm>
            <a:custGeom>
              <a:avLst/>
              <a:gdLst>
                <a:gd name="connsiteX0" fmla="*/ 60705 w 125203"/>
                <a:gd name="connsiteY0" fmla="*/ 26558 h 144173"/>
                <a:gd name="connsiteX1" fmla="*/ 34146 w 125203"/>
                <a:gd name="connsiteY1" fmla="*/ 56911 h 144173"/>
                <a:gd name="connsiteX2" fmla="*/ 87263 w 125203"/>
                <a:gd name="connsiteY2" fmla="*/ 56911 h 144173"/>
                <a:gd name="connsiteX3" fmla="*/ 60705 w 125203"/>
                <a:gd name="connsiteY3" fmla="*/ 26558 h 144173"/>
                <a:gd name="connsiteX4" fmla="*/ 35411 w 125203"/>
                <a:gd name="connsiteY4" fmla="*/ 82204 h 144173"/>
                <a:gd name="connsiteX5" fmla="*/ 74616 w 125203"/>
                <a:gd name="connsiteY5" fmla="*/ 116351 h 144173"/>
                <a:gd name="connsiteX6" fmla="*/ 110027 w 125203"/>
                <a:gd name="connsiteY6" fmla="*/ 106233 h 144173"/>
                <a:gd name="connsiteX7" fmla="*/ 118880 w 125203"/>
                <a:gd name="connsiteY7" fmla="*/ 128998 h 144173"/>
                <a:gd name="connsiteX8" fmla="*/ 68293 w 125203"/>
                <a:gd name="connsiteY8" fmla="*/ 144174 h 144173"/>
                <a:gd name="connsiteX9" fmla="*/ 0 w 125203"/>
                <a:gd name="connsiteY9" fmla="*/ 72087 h 144173"/>
                <a:gd name="connsiteX10" fmla="*/ 63234 w 125203"/>
                <a:gd name="connsiteY10" fmla="*/ 0 h 144173"/>
                <a:gd name="connsiteX11" fmla="*/ 125204 w 125203"/>
                <a:gd name="connsiteY11" fmla="*/ 70822 h 144173"/>
                <a:gd name="connsiteX12" fmla="*/ 125204 w 125203"/>
                <a:gd name="connsiteY12" fmla="*/ 80940 h 144173"/>
                <a:gd name="connsiteX13" fmla="*/ 35411 w 125203"/>
                <a:gd name="connsiteY13" fmla="*/ 80940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03" h="144173">
                  <a:moveTo>
                    <a:pt x="60705" y="26558"/>
                  </a:moveTo>
                  <a:cubicBezTo>
                    <a:pt x="44264" y="26558"/>
                    <a:pt x="34146" y="41735"/>
                    <a:pt x="34146" y="56911"/>
                  </a:cubicBezTo>
                  <a:lnTo>
                    <a:pt x="87263" y="56911"/>
                  </a:lnTo>
                  <a:cubicBezTo>
                    <a:pt x="87263" y="41735"/>
                    <a:pt x="78410" y="26558"/>
                    <a:pt x="60705" y="26558"/>
                  </a:cubicBezTo>
                  <a:moveTo>
                    <a:pt x="35411" y="82204"/>
                  </a:moveTo>
                  <a:cubicBezTo>
                    <a:pt x="35411" y="102439"/>
                    <a:pt x="53117" y="116351"/>
                    <a:pt x="74616" y="116351"/>
                  </a:cubicBezTo>
                  <a:cubicBezTo>
                    <a:pt x="87263" y="116351"/>
                    <a:pt x="98645" y="112557"/>
                    <a:pt x="110027" y="106233"/>
                  </a:cubicBezTo>
                  <a:lnTo>
                    <a:pt x="118880" y="128998"/>
                  </a:lnTo>
                  <a:cubicBezTo>
                    <a:pt x="103704" y="140380"/>
                    <a:pt x="84734" y="144174"/>
                    <a:pt x="68293" y="144174"/>
                  </a:cubicBezTo>
                  <a:cubicBezTo>
                    <a:pt x="20235" y="144174"/>
                    <a:pt x="0" y="108763"/>
                    <a:pt x="0" y="72087"/>
                  </a:cubicBezTo>
                  <a:cubicBezTo>
                    <a:pt x="0" y="32882"/>
                    <a:pt x="22764" y="0"/>
                    <a:pt x="63234" y="0"/>
                  </a:cubicBezTo>
                  <a:cubicBezTo>
                    <a:pt x="99910" y="0"/>
                    <a:pt x="125204" y="27823"/>
                    <a:pt x="125204" y="70822"/>
                  </a:cubicBezTo>
                  <a:lnTo>
                    <a:pt x="125204" y="80940"/>
                  </a:lnTo>
                  <a:lnTo>
                    <a:pt x="35411" y="80940"/>
                  </a:lnTo>
                  <a:close/>
                </a:path>
              </a:pathLst>
            </a:custGeom>
            <a:solidFill>
              <a:srgbClr val="FFFFFF"/>
            </a:solidFill>
            <a:ln w="12598" cap="flat">
              <a:noFill/>
              <a:prstDash val="solid"/>
              <a:miter/>
            </a:ln>
          </p:spPr>
          <p:txBody>
            <a:bodyPr rtlCol="0" anchor="ctr"/>
            <a:lstStyle/>
            <a:p>
              <a:endParaRPr lang="it-IT"/>
            </a:p>
          </p:txBody>
        </p:sp>
        <p:sp>
          <p:nvSpPr>
            <p:cNvPr id="20" name="Figura a mano libera: forma 19">
              <a:extLst>
                <a:ext uri="{FF2B5EF4-FFF2-40B4-BE49-F238E27FC236}">
                  <a16:creationId xmlns:a16="http://schemas.microsoft.com/office/drawing/2014/main" id="{B38DC7FB-7FEC-47EC-B6E3-A5946E8A09BA}"/>
                </a:ext>
              </a:extLst>
            </p:cNvPr>
            <p:cNvSpPr/>
            <p:nvPr/>
          </p:nvSpPr>
          <p:spPr>
            <a:xfrm>
              <a:off x="1890334" y="440597"/>
              <a:ext cx="125203" cy="144173"/>
            </a:xfrm>
            <a:custGeom>
              <a:avLst/>
              <a:gdLst>
                <a:gd name="connsiteX0" fmla="*/ 61969 w 125203"/>
                <a:gd name="connsiteY0" fmla="*/ 26558 h 144173"/>
                <a:gd name="connsiteX1" fmla="*/ 35411 w 125203"/>
                <a:gd name="connsiteY1" fmla="*/ 56911 h 144173"/>
                <a:gd name="connsiteX2" fmla="*/ 88528 w 125203"/>
                <a:gd name="connsiteY2" fmla="*/ 56911 h 144173"/>
                <a:gd name="connsiteX3" fmla="*/ 61969 w 125203"/>
                <a:gd name="connsiteY3" fmla="*/ 26558 h 144173"/>
                <a:gd name="connsiteX4" fmla="*/ 35411 w 125203"/>
                <a:gd name="connsiteY4" fmla="*/ 82204 h 144173"/>
                <a:gd name="connsiteX5" fmla="*/ 74616 w 125203"/>
                <a:gd name="connsiteY5" fmla="*/ 116351 h 144173"/>
                <a:gd name="connsiteX6" fmla="*/ 110027 w 125203"/>
                <a:gd name="connsiteY6" fmla="*/ 106233 h 144173"/>
                <a:gd name="connsiteX7" fmla="*/ 118880 w 125203"/>
                <a:gd name="connsiteY7" fmla="*/ 128998 h 144173"/>
                <a:gd name="connsiteX8" fmla="*/ 68293 w 125203"/>
                <a:gd name="connsiteY8" fmla="*/ 144174 h 144173"/>
                <a:gd name="connsiteX9" fmla="*/ 0 w 125203"/>
                <a:gd name="connsiteY9" fmla="*/ 72087 h 144173"/>
                <a:gd name="connsiteX10" fmla="*/ 63234 w 125203"/>
                <a:gd name="connsiteY10" fmla="*/ 0 h 144173"/>
                <a:gd name="connsiteX11" fmla="*/ 125204 w 125203"/>
                <a:gd name="connsiteY11" fmla="*/ 70822 h 144173"/>
                <a:gd name="connsiteX12" fmla="*/ 125204 w 125203"/>
                <a:gd name="connsiteY12" fmla="*/ 80940 h 144173"/>
                <a:gd name="connsiteX13" fmla="*/ 35411 w 125203"/>
                <a:gd name="connsiteY13" fmla="*/ 80940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03" h="144173">
                  <a:moveTo>
                    <a:pt x="61969" y="26558"/>
                  </a:moveTo>
                  <a:cubicBezTo>
                    <a:pt x="45528" y="26558"/>
                    <a:pt x="35411" y="41735"/>
                    <a:pt x="35411" y="56911"/>
                  </a:cubicBezTo>
                  <a:lnTo>
                    <a:pt x="88528" y="56911"/>
                  </a:lnTo>
                  <a:cubicBezTo>
                    <a:pt x="87263" y="41735"/>
                    <a:pt x="79675" y="26558"/>
                    <a:pt x="61969" y="26558"/>
                  </a:cubicBezTo>
                  <a:moveTo>
                    <a:pt x="35411" y="82204"/>
                  </a:moveTo>
                  <a:cubicBezTo>
                    <a:pt x="35411" y="102439"/>
                    <a:pt x="53117" y="116351"/>
                    <a:pt x="74616" y="116351"/>
                  </a:cubicBezTo>
                  <a:cubicBezTo>
                    <a:pt x="87263" y="116351"/>
                    <a:pt x="98645" y="112557"/>
                    <a:pt x="110027" y="106233"/>
                  </a:cubicBezTo>
                  <a:lnTo>
                    <a:pt x="118880" y="128998"/>
                  </a:lnTo>
                  <a:cubicBezTo>
                    <a:pt x="103704" y="140380"/>
                    <a:pt x="84734" y="144174"/>
                    <a:pt x="68293" y="144174"/>
                  </a:cubicBezTo>
                  <a:cubicBezTo>
                    <a:pt x="20235" y="144174"/>
                    <a:pt x="0" y="108763"/>
                    <a:pt x="0" y="72087"/>
                  </a:cubicBezTo>
                  <a:cubicBezTo>
                    <a:pt x="0" y="32882"/>
                    <a:pt x="22764" y="0"/>
                    <a:pt x="63234" y="0"/>
                  </a:cubicBezTo>
                  <a:cubicBezTo>
                    <a:pt x="99910" y="0"/>
                    <a:pt x="125204" y="27823"/>
                    <a:pt x="125204" y="70822"/>
                  </a:cubicBezTo>
                  <a:lnTo>
                    <a:pt x="125204" y="80940"/>
                  </a:lnTo>
                  <a:lnTo>
                    <a:pt x="35411" y="80940"/>
                  </a:lnTo>
                  <a:close/>
                </a:path>
              </a:pathLst>
            </a:custGeom>
            <a:solidFill>
              <a:srgbClr val="FFFFFF"/>
            </a:solidFill>
            <a:ln w="12598" cap="flat">
              <a:noFill/>
              <a:prstDash val="solid"/>
              <a:miter/>
            </a:ln>
          </p:spPr>
          <p:txBody>
            <a:bodyPr rtlCol="0" anchor="ctr"/>
            <a:lstStyle/>
            <a:p>
              <a:endParaRPr lang="it-IT"/>
            </a:p>
          </p:txBody>
        </p:sp>
        <p:sp>
          <p:nvSpPr>
            <p:cNvPr id="21" name="Figura a mano libera: forma 20">
              <a:extLst>
                <a:ext uri="{FF2B5EF4-FFF2-40B4-BE49-F238E27FC236}">
                  <a16:creationId xmlns:a16="http://schemas.microsoft.com/office/drawing/2014/main" id="{B4D2A9FB-EE6F-4077-87DC-682C76C9E892}"/>
                </a:ext>
              </a:extLst>
            </p:cNvPr>
            <p:cNvSpPr/>
            <p:nvPr/>
          </p:nvSpPr>
          <p:spPr>
            <a:xfrm>
              <a:off x="1552663" y="440597"/>
              <a:ext cx="89792" cy="145438"/>
            </a:xfrm>
            <a:custGeom>
              <a:avLst/>
              <a:gdLst>
                <a:gd name="connsiteX0" fmla="*/ 72087 w 89792"/>
                <a:gd name="connsiteY0" fmla="*/ 0 h 145438"/>
                <a:gd name="connsiteX1" fmla="*/ 35411 w 89792"/>
                <a:gd name="connsiteY1" fmla="*/ 16441 h 145438"/>
                <a:gd name="connsiteX2" fmla="*/ 35411 w 89792"/>
                <a:gd name="connsiteY2" fmla="*/ 3794 h 145438"/>
                <a:gd name="connsiteX3" fmla="*/ 0 w 89792"/>
                <a:gd name="connsiteY3" fmla="*/ 3794 h 145438"/>
                <a:gd name="connsiteX4" fmla="*/ 0 w 89792"/>
                <a:gd name="connsiteY4" fmla="*/ 145439 h 145438"/>
                <a:gd name="connsiteX5" fmla="*/ 1265 w 89792"/>
                <a:gd name="connsiteY5" fmla="*/ 145439 h 145438"/>
                <a:gd name="connsiteX6" fmla="*/ 34146 w 89792"/>
                <a:gd name="connsiteY6" fmla="*/ 115086 h 145438"/>
                <a:gd name="connsiteX7" fmla="*/ 34146 w 89792"/>
                <a:gd name="connsiteY7" fmla="*/ 44264 h 145438"/>
                <a:gd name="connsiteX8" fmla="*/ 60705 w 89792"/>
                <a:gd name="connsiteY8" fmla="*/ 31617 h 145438"/>
                <a:gd name="connsiteX9" fmla="*/ 77146 w 89792"/>
                <a:gd name="connsiteY9" fmla="*/ 35411 h 145438"/>
                <a:gd name="connsiteX10" fmla="*/ 89793 w 89792"/>
                <a:gd name="connsiteY10" fmla="*/ 5059 h 145438"/>
                <a:gd name="connsiteX11" fmla="*/ 72087 w 89792"/>
                <a:gd name="connsiteY11" fmla="*/ 0 h 1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792" h="145438">
                  <a:moveTo>
                    <a:pt x="72087" y="0"/>
                  </a:moveTo>
                  <a:cubicBezTo>
                    <a:pt x="59440" y="0"/>
                    <a:pt x="49323" y="5059"/>
                    <a:pt x="35411" y="16441"/>
                  </a:cubicBezTo>
                  <a:lnTo>
                    <a:pt x="35411" y="3794"/>
                  </a:lnTo>
                  <a:lnTo>
                    <a:pt x="0" y="3794"/>
                  </a:lnTo>
                  <a:lnTo>
                    <a:pt x="0" y="145439"/>
                  </a:lnTo>
                  <a:lnTo>
                    <a:pt x="1265" y="145439"/>
                  </a:lnTo>
                  <a:cubicBezTo>
                    <a:pt x="18970" y="145439"/>
                    <a:pt x="32882" y="131527"/>
                    <a:pt x="34146" y="115086"/>
                  </a:cubicBezTo>
                  <a:lnTo>
                    <a:pt x="34146" y="44264"/>
                  </a:lnTo>
                  <a:cubicBezTo>
                    <a:pt x="42999" y="35411"/>
                    <a:pt x="53117" y="31617"/>
                    <a:pt x="60705" y="31617"/>
                  </a:cubicBezTo>
                  <a:cubicBezTo>
                    <a:pt x="64499" y="31617"/>
                    <a:pt x="70822" y="32882"/>
                    <a:pt x="77146" y="35411"/>
                  </a:cubicBezTo>
                  <a:lnTo>
                    <a:pt x="89793" y="5059"/>
                  </a:lnTo>
                  <a:cubicBezTo>
                    <a:pt x="85998" y="2529"/>
                    <a:pt x="78410" y="0"/>
                    <a:pt x="72087" y="0"/>
                  </a:cubicBezTo>
                </a:path>
              </a:pathLst>
            </a:custGeom>
            <a:solidFill>
              <a:srgbClr val="FFFFFF"/>
            </a:solidFill>
            <a:ln w="12598" cap="flat">
              <a:noFill/>
              <a:prstDash val="solid"/>
              <a:miter/>
            </a:ln>
          </p:spPr>
          <p:txBody>
            <a:bodyPr rtlCol="0" anchor="ctr"/>
            <a:lstStyle/>
            <a:p>
              <a:endParaRPr lang="it-IT"/>
            </a:p>
          </p:txBody>
        </p:sp>
        <p:sp>
          <p:nvSpPr>
            <p:cNvPr id="22" name="Figura a mano libera: forma 21">
              <a:extLst>
                <a:ext uri="{FF2B5EF4-FFF2-40B4-BE49-F238E27FC236}">
                  <a16:creationId xmlns:a16="http://schemas.microsoft.com/office/drawing/2014/main" id="{9BAC45B1-FE7F-4A62-9239-2A699C9CEA79}"/>
                </a:ext>
              </a:extLst>
            </p:cNvPr>
            <p:cNvSpPr/>
            <p:nvPr/>
          </p:nvSpPr>
          <p:spPr>
            <a:xfrm>
              <a:off x="1206140" y="401392"/>
              <a:ext cx="93586" cy="182741"/>
            </a:xfrm>
            <a:custGeom>
              <a:avLst/>
              <a:gdLst>
                <a:gd name="connsiteX0" fmla="*/ 59440 w 93586"/>
                <a:gd name="connsiteY0" fmla="*/ 73352 h 182741"/>
                <a:gd name="connsiteX1" fmla="*/ 60705 w 93586"/>
                <a:gd name="connsiteY1" fmla="*/ 73352 h 182741"/>
                <a:gd name="connsiteX2" fmla="*/ 93587 w 93586"/>
                <a:gd name="connsiteY2" fmla="*/ 44264 h 182741"/>
                <a:gd name="connsiteX3" fmla="*/ 93587 w 93586"/>
                <a:gd name="connsiteY3" fmla="*/ 42999 h 182741"/>
                <a:gd name="connsiteX4" fmla="*/ 58175 w 93586"/>
                <a:gd name="connsiteY4" fmla="*/ 42999 h 182741"/>
                <a:gd name="connsiteX5" fmla="*/ 58175 w 93586"/>
                <a:gd name="connsiteY5" fmla="*/ 0 h 182741"/>
                <a:gd name="connsiteX6" fmla="*/ 25294 w 93586"/>
                <a:gd name="connsiteY6" fmla="*/ 11382 h 182741"/>
                <a:gd name="connsiteX7" fmla="*/ 25294 w 93586"/>
                <a:gd name="connsiteY7" fmla="*/ 42999 h 182741"/>
                <a:gd name="connsiteX8" fmla="*/ 0 w 93586"/>
                <a:gd name="connsiteY8" fmla="*/ 42999 h 182741"/>
                <a:gd name="connsiteX9" fmla="*/ 0 w 93586"/>
                <a:gd name="connsiteY9" fmla="*/ 73352 h 182741"/>
                <a:gd name="connsiteX10" fmla="*/ 25294 w 93586"/>
                <a:gd name="connsiteY10" fmla="*/ 73352 h 182741"/>
                <a:gd name="connsiteX11" fmla="*/ 25294 w 93586"/>
                <a:gd name="connsiteY11" fmla="*/ 127733 h 182741"/>
                <a:gd name="connsiteX12" fmla="*/ 37941 w 93586"/>
                <a:gd name="connsiteY12" fmla="*/ 165674 h 182741"/>
                <a:gd name="connsiteX13" fmla="*/ 92322 w 93586"/>
                <a:gd name="connsiteY13" fmla="*/ 182114 h 182741"/>
                <a:gd name="connsiteX14" fmla="*/ 92322 w 93586"/>
                <a:gd name="connsiteY14" fmla="*/ 146703 h 182741"/>
                <a:gd name="connsiteX15" fmla="*/ 64499 w 93586"/>
                <a:gd name="connsiteY15" fmla="*/ 141645 h 182741"/>
                <a:gd name="connsiteX16" fmla="*/ 60705 w 93586"/>
                <a:gd name="connsiteY16" fmla="*/ 130262 h 182741"/>
                <a:gd name="connsiteX17" fmla="*/ 60705 w 93586"/>
                <a:gd name="connsiteY17" fmla="*/ 73352 h 1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586" h="182741">
                  <a:moveTo>
                    <a:pt x="59440" y="73352"/>
                  </a:moveTo>
                  <a:lnTo>
                    <a:pt x="60705" y="73352"/>
                  </a:lnTo>
                  <a:cubicBezTo>
                    <a:pt x="79675" y="73352"/>
                    <a:pt x="93587" y="60705"/>
                    <a:pt x="93587" y="44264"/>
                  </a:cubicBezTo>
                  <a:lnTo>
                    <a:pt x="93587" y="42999"/>
                  </a:lnTo>
                  <a:lnTo>
                    <a:pt x="58175" y="42999"/>
                  </a:lnTo>
                  <a:lnTo>
                    <a:pt x="58175" y="0"/>
                  </a:lnTo>
                  <a:lnTo>
                    <a:pt x="25294" y="11382"/>
                  </a:lnTo>
                  <a:lnTo>
                    <a:pt x="25294" y="42999"/>
                  </a:lnTo>
                  <a:lnTo>
                    <a:pt x="0" y="42999"/>
                  </a:lnTo>
                  <a:lnTo>
                    <a:pt x="0" y="73352"/>
                  </a:lnTo>
                  <a:lnTo>
                    <a:pt x="25294" y="73352"/>
                  </a:lnTo>
                  <a:lnTo>
                    <a:pt x="25294" y="127733"/>
                  </a:lnTo>
                  <a:cubicBezTo>
                    <a:pt x="25294" y="128998"/>
                    <a:pt x="25294" y="153027"/>
                    <a:pt x="37941" y="165674"/>
                  </a:cubicBezTo>
                  <a:cubicBezTo>
                    <a:pt x="50587" y="179585"/>
                    <a:pt x="64499" y="184644"/>
                    <a:pt x="92322" y="182114"/>
                  </a:cubicBezTo>
                  <a:lnTo>
                    <a:pt x="92322" y="146703"/>
                  </a:lnTo>
                  <a:cubicBezTo>
                    <a:pt x="77146" y="147968"/>
                    <a:pt x="69558" y="146703"/>
                    <a:pt x="64499" y="141645"/>
                  </a:cubicBezTo>
                  <a:cubicBezTo>
                    <a:pt x="60705" y="137850"/>
                    <a:pt x="60705" y="130262"/>
                    <a:pt x="60705" y="130262"/>
                  </a:cubicBezTo>
                  <a:lnTo>
                    <a:pt x="60705" y="73352"/>
                  </a:lnTo>
                  <a:close/>
                </a:path>
              </a:pathLst>
            </a:custGeom>
            <a:solidFill>
              <a:srgbClr val="FFFFFF"/>
            </a:solidFill>
            <a:ln w="12598" cap="flat">
              <a:noFill/>
              <a:prstDash val="solid"/>
              <a:miter/>
            </a:ln>
          </p:spPr>
          <p:txBody>
            <a:bodyPr rtlCol="0" anchor="ctr"/>
            <a:lstStyle/>
            <a:p>
              <a:endParaRPr lang="it-IT"/>
            </a:p>
          </p:txBody>
        </p:sp>
        <p:sp>
          <p:nvSpPr>
            <p:cNvPr id="23" name="Figura a mano libera: forma 22">
              <a:extLst>
                <a:ext uri="{FF2B5EF4-FFF2-40B4-BE49-F238E27FC236}">
                  <a16:creationId xmlns:a16="http://schemas.microsoft.com/office/drawing/2014/main" id="{191A4A46-8D77-4E94-8945-D98BA3C3613C}"/>
                </a:ext>
              </a:extLst>
            </p:cNvPr>
            <p:cNvSpPr/>
            <p:nvPr/>
          </p:nvSpPr>
          <p:spPr>
            <a:xfrm>
              <a:off x="1782836" y="401392"/>
              <a:ext cx="93586" cy="182741"/>
            </a:xfrm>
            <a:custGeom>
              <a:avLst/>
              <a:gdLst>
                <a:gd name="connsiteX0" fmla="*/ 59440 w 93586"/>
                <a:gd name="connsiteY0" fmla="*/ 73352 h 182741"/>
                <a:gd name="connsiteX1" fmla="*/ 60705 w 93586"/>
                <a:gd name="connsiteY1" fmla="*/ 73352 h 182741"/>
                <a:gd name="connsiteX2" fmla="*/ 93586 w 93586"/>
                <a:gd name="connsiteY2" fmla="*/ 44264 h 182741"/>
                <a:gd name="connsiteX3" fmla="*/ 93586 w 93586"/>
                <a:gd name="connsiteY3" fmla="*/ 42999 h 182741"/>
                <a:gd name="connsiteX4" fmla="*/ 58175 w 93586"/>
                <a:gd name="connsiteY4" fmla="*/ 42999 h 182741"/>
                <a:gd name="connsiteX5" fmla="*/ 58175 w 93586"/>
                <a:gd name="connsiteY5" fmla="*/ 0 h 182741"/>
                <a:gd name="connsiteX6" fmla="*/ 25294 w 93586"/>
                <a:gd name="connsiteY6" fmla="*/ 11382 h 182741"/>
                <a:gd name="connsiteX7" fmla="*/ 25294 w 93586"/>
                <a:gd name="connsiteY7" fmla="*/ 42999 h 182741"/>
                <a:gd name="connsiteX8" fmla="*/ 0 w 93586"/>
                <a:gd name="connsiteY8" fmla="*/ 42999 h 182741"/>
                <a:gd name="connsiteX9" fmla="*/ 0 w 93586"/>
                <a:gd name="connsiteY9" fmla="*/ 73352 h 182741"/>
                <a:gd name="connsiteX10" fmla="*/ 25294 w 93586"/>
                <a:gd name="connsiteY10" fmla="*/ 73352 h 182741"/>
                <a:gd name="connsiteX11" fmla="*/ 25294 w 93586"/>
                <a:gd name="connsiteY11" fmla="*/ 127733 h 182741"/>
                <a:gd name="connsiteX12" fmla="*/ 37941 w 93586"/>
                <a:gd name="connsiteY12" fmla="*/ 165674 h 182741"/>
                <a:gd name="connsiteX13" fmla="*/ 92322 w 93586"/>
                <a:gd name="connsiteY13" fmla="*/ 182114 h 182741"/>
                <a:gd name="connsiteX14" fmla="*/ 92322 w 93586"/>
                <a:gd name="connsiteY14" fmla="*/ 146703 h 182741"/>
                <a:gd name="connsiteX15" fmla="*/ 64499 w 93586"/>
                <a:gd name="connsiteY15" fmla="*/ 141645 h 182741"/>
                <a:gd name="connsiteX16" fmla="*/ 60705 w 93586"/>
                <a:gd name="connsiteY16" fmla="*/ 130262 h 182741"/>
                <a:gd name="connsiteX17" fmla="*/ 60705 w 93586"/>
                <a:gd name="connsiteY17" fmla="*/ 73352 h 1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586" h="182741">
                  <a:moveTo>
                    <a:pt x="59440" y="73352"/>
                  </a:moveTo>
                  <a:lnTo>
                    <a:pt x="60705" y="73352"/>
                  </a:lnTo>
                  <a:cubicBezTo>
                    <a:pt x="79675" y="73352"/>
                    <a:pt x="93586" y="60705"/>
                    <a:pt x="93586" y="44264"/>
                  </a:cubicBezTo>
                  <a:lnTo>
                    <a:pt x="93586" y="42999"/>
                  </a:lnTo>
                  <a:lnTo>
                    <a:pt x="58175" y="42999"/>
                  </a:lnTo>
                  <a:lnTo>
                    <a:pt x="58175" y="0"/>
                  </a:lnTo>
                  <a:lnTo>
                    <a:pt x="25294" y="11382"/>
                  </a:lnTo>
                  <a:lnTo>
                    <a:pt x="25294" y="42999"/>
                  </a:lnTo>
                  <a:lnTo>
                    <a:pt x="0" y="42999"/>
                  </a:lnTo>
                  <a:lnTo>
                    <a:pt x="0" y="73352"/>
                  </a:lnTo>
                  <a:lnTo>
                    <a:pt x="25294" y="73352"/>
                  </a:lnTo>
                  <a:lnTo>
                    <a:pt x="25294" y="127733"/>
                  </a:lnTo>
                  <a:cubicBezTo>
                    <a:pt x="25294" y="128998"/>
                    <a:pt x="25294" y="153027"/>
                    <a:pt x="37941" y="165674"/>
                  </a:cubicBezTo>
                  <a:cubicBezTo>
                    <a:pt x="50587" y="179585"/>
                    <a:pt x="64499" y="184644"/>
                    <a:pt x="92322" y="182114"/>
                  </a:cubicBezTo>
                  <a:lnTo>
                    <a:pt x="92322" y="146703"/>
                  </a:lnTo>
                  <a:cubicBezTo>
                    <a:pt x="77146" y="147968"/>
                    <a:pt x="69558" y="146703"/>
                    <a:pt x="64499" y="141645"/>
                  </a:cubicBezTo>
                  <a:cubicBezTo>
                    <a:pt x="60705" y="137850"/>
                    <a:pt x="60705" y="130262"/>
                    <a:pt x="60705" y="130262"/>
                  </a:cubicBezTo>
                  <a:lnTo>
                    <a:pt x="60705" y="73352"/>
                  </a:lnTo>
                  <a:close/>
                </a:path>
              </a:pathLst>
            </a:custGeom>
            <a:solidFill>
              <a:srgbClr val="FFFFFF"/>
            </a:solidFill>
            <a:ln w="12598" cap="flat">
              <a:noFill/>
              <a:prstDash val="solid"/>
              <a:miter/>
            </a:ln>
          </p:spPr>
          <p:txBody>
            <a:bodyPr rtlCol="0" anchor="ctr"/>
            <a:lstStyle/>
            <a:p>
              <a:endParaRPr lang="it-IT"/>
            </a:p>
          </p:txBody>
        </p:sp>
        <p:sp>
          <p:nvSpPr>
            <p:cNvPr id="24" name="Figura a mano libera: forma 23">
              <a:extLst>
                <a:ext uri="{FF2B5EF4-FFF2-40B4-BE49-F238E27FC236}">
                  <a16:creationId xmlns:a16="http://schemas.microsoft.com/office/drawing/2014/main" id="{DAB5EE45-DC23-4D8B-9F16-4D5D3B94D5D9}"/>
                </a:ext>
              </a:extLst>
            </p:cNvPr>
            <p:cNvSpPr/>
            <p:nvPr/>
          </p:nvSpPr>
          <p:spPr>
            <a:xfrm>
              <a:off x="591504" y="440597"/>
              <a:ext cx="117615" cy="144173"/>
            </a:xfrm>
            <a:custGeom>
              <a:avLst/>
              <a:gdLst>
                <a:gd name="connsiteX0" fmla="*/ 68293 w 117615"/>
                <a:gd name="connsiteY0" fmla="*/ 144174 h 144173"/>
                <a:gd name="connsiteX1" fmla="*/ 0 w 117615"/>
                <a:gd name="connsiteY1" fmla="*/ 73352 h 144173"/>
                <a:gd name="connsiteX2" fmla="*/ 70822 w 117615"/>
                <a:gd name="connsiteY2" fmla="*/ 0 h 144173"/>
                <a:gd name="connsiteX3" fmla="*/ 110027 w 117615"/>
                <a:gd name="connsiteY3" fmla="*/ 10117 h 144173"/>
                <a:gd name="connsiteX4" fmla="*/ 110027 w 117615"/>
                <a:gd name="connsiteY4" fmla="*/ 39205 h 144173"/>
                <a:gd name="connsiteX5" fmla="*/ 75881 w 117615"/>
                <a:gd name="connsiteY5" fmla="*/ 27823 h 144173"/>
                <a:gd name="connsiteX6" fmla="*/ 35411 w 117615"/>
                <a:gd name="connsiteY6" fmla="*/ 72087 h 144173"/>
                <a:gd name="connsiteX7" fmla="*/ 75881 w 117615"/>
                <a:gd name="connsiteY7" fmla="*/ 116351 h 144173"/>
                <a:gd name="connsiteX8" fmla="*/ 108763 w 117615"/>
                <a:gd name="connsiteY8" fmla="*/ 106233 h 144173"/>
                <a:gd name="connsiteX9" fmla="*/ 117616 w 117615"/>
                <a:gd name="connsiteY9" fmla="*/ 128998 h 144173"/>
                <a:gd name="connsiteX10" fmla="*/ 68293 w 117615"/>
                <a:gd name="connsiteY10" fmla="*/ 144174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15" h="144173">
                  <a:moveTo>
                    <a:pt x="68293" y="144174"/>
                  </a:moveTo>
                  <a:cubicBezTo>
                    <a:pt x="22764" y="144174"/>
                    <a:pt x="0" y="111292"/>
                    <a:pt x="0" y="73352"/>
                  </a:cubicBezTo>
                  <a:cubicBezTo>
                    <a:pt x="0" y="31617"/>
                    <a:pt x="30352" y="0"/>
                    <a:pt x="70822" y="0"/>
                  </a:cubicBezTo>
                  <a:cubicBezTo>
                    <a:pt x="89793" y="0"/>
                    <a:pt x="102439" y="5059"/>
                    <a:pt x="110027" y="10117"/>
                  </a:cubicBezTo>
                  <a:lnTo>
                    <a:pt x="110027" y="39205"/>
                  </a:lnTo>
                  <a:cubicBezTo>
                    <a:pt x="99910" y="31617"/>
                    <a:pt x="89793" y="27823"/>
                    <a:pt x="75881" y="27823"/>
                  </a:cubicBezTo>
                  <a:cubicBezTo>
                    <a:pt x="51852" y="27823"/>
                    <a:pt x="35411" y="46793"/>
                    <a:pt x="35411" y="72087"/>
                  </a:cubicBezTo>
                  <a:cubicBezTo>
                    <a:pt x="35411" y="96116"/>
                    <a:pt x="48058" y="116351"/>
                    <a:pt x="75881" y="116351"/>
                  </a:cubicBezTo>
                  <a:cubicBezTo>
                    <a:pt x="88528" y="116351"/>
                    <a:pt x="98645" y="112557"/>
                    <a:pt x="108763" y="106233"/>
                  </a:cubicBezTo>
                  <a:lnTo>
                    <a:pt x="117616" y="128998"/>
                  </a:lnTo>
                  <a:cubicBezTo>
                    <a:pt x="106233" y="136586"/>
                    <a:pt x="87263" y="144174"/>
                    <a:pt x="68293" y="144174"/>
                  </a:cubicBezTo>
                </a:path>
              </a:pathLst>
            </a:custGeom>
            <a:solidFill>
              <a:srgbClr val="FFFFFF"/>
            </a:solidFill>
            <a:ln w="12598" cap="flat">
              <a:noFill/>
              <a:prstDash val="solid"/>
              <a:miter/>
            </a:ln>
          </p:spPr>
          <p:txBody>
            <a:bodyPr rtlCol="0" anchor="ctr"/>
            <a:lstStyle/>
            <a:p>
              <a:endParaRPr lang="it-IT"/>
            </a:p>
          </p:txBody>
        </p:sp>
        <p:sp>
          <p:nvSpPr>
            <p:cNvPr id="25" name="Figura a mano libera: forma 24">
              <a:extLst>
                <a:ext uri="{FF2B5EF4-FFF2-40B4-BE49-F238E27FC236}">
                  <a16:creationId xmlns:a16="http://schemas.microsoft.com/office/drawing/2014/main" id="{75464F86-BD03-4957-B089-DC5E0F956E9C}"/>
                </a:ext>
              </a:extLst>
            </p:cNvPr>
            <p:cNvSpPr/>
            <p:nvPr/>
          </p:nvSpPr>
          <p:spPr>
            <a:xfrm>
              <a:off x="720502" y="440597"/>
              <a:ext cx="128997" cy="208672"/>
            </a:xfrm>
            <a:custGeom>
              <a:avLst/>
              <a:gdLst>
                <a:gd name="connsiteX0" fmla="*/ 94851 w 128997"/>
                <a:gd name="connsiteY0" fmla="*/ 107498 h 208672"/>
                <a:gd name="connsiteX1" fmla="*/ 70822 w 128997"/>
                <a:gd name="connsiteY1" fmla="*/ 115086 h 208672"/>
                <a:gd name="connsiteX2" fmla="*/ 35411 w 128997"/>
                <a:gd name="connsiteY2" fmla="*/ 72087 h 208672"/>
                <a:gd name="connsiteX3" fmla="*/ 78410 w 128997"/>
                <a:gd name="connsiteY3" fmla="*/ 29088 h 208672"/>
                <a:gd name="connsiteX4" fmla="*/ 96116 w 128997"/>
                <a:gd name="connsiteY4" fmla="*/ 31617 h 208672"/>
                <a:gd name="connsiteX5" fmla="*/ 96116 w 128997"/>
                <a:gd name="connsiteY5" fmla="*/ 107498 h 208672"/>
                <a:gd name="connsiteX6" fmla="*/ 82204 w 128997"/>
                <a:gd name="connsiteY6" fmla="*/ 0 h 208672"/>
                <a:gd name="connsiteX7" fmla="*/ 0 w 128997"/>
                <a:gd name="connsiteY7" fmla="*/ 74616 h 208672"/>
                <a:gd name="connsiteX8" fmla="*/ 60705 w 128997"/>
                <a:gd name="connsiteY8" fmla="*/ 142909 h 208672"/>
                <a:gd name="connsiteX9" fmla="*/ 94851 w 128997"/>
                <a:gd name="connsiteY9" fmla="*/ 132792 h 208672"/>
                <a:gd name="connsiteX10" fmla="*/ 94851 w 128997"/>
                <a:gd name="connsiteY10" fmla="*/ 175791 h 208672"/>
                <a:gd name="connsiteX11" fmla="*/ 94851 w 128997"/>
                <a:gd name="connsiteY11" fmla="*/ 175791 h 208672"/>
                <a:gd name="connsiteX12" fmla="*/ 127733 w 128997"/>
                <a:gd name="connsiteY12" fmla="*/ 208673 h 208672"/>
                <a:gd name="connsiteX13" fmla="*/ 128998 w 128997"/>
                <a:gd name="connsiteY13" fmla="*/ 208673 h 208672"/>
                <a:gd name="connsiteX14" fmla="*/ 128998 w 128997"/>
                <a:gd name="connsiteY14" fmla="*/ 10117 h 208672"/>
                <a:gd name="connsiteX15" fmla="*/ 82204 w 128997"/>
                <a:gd name="connsiteY15" fmla="*/ 0 h 20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997" h="208672">
                  <a:moveTo>
                    <a:pt x="94851" y="107498"/>
                  </a:moveTo>
                  <a:cubicBezTo>
                    <a:pt x="89793" y="111292"/>
                    <a:pt x="80940" y="115086"/>
                    <a:pt x="70822" y="115086"/>
                  </a:cubicBezTo>
                  <a:cubicBezTo>
                    <a:pt x="51852" y="115086"/>
                    <a:pt x="35411" y="99910"/>
                    <a:pt x="35411" y="72087"/>
                  </a:cubicBezTo>
                  <a:cubicBezTo>
                    <a:pt x="35411" y="48058"/>
                    <a:pt x="51852" y="29088"/>
                    <a:pt x="78410" y="29088"/>
                  </a:cubicBezTo>
                  <a:cubicBezTo>
                    <a:pt x="84734" y="29088"/>
                    <a:pt x="91057" y="30352"/>
                    <a:pt x="96116" y="31617"/>
                  </a:cubicBezTo>
                  <a:lnTo>
                    <a:pt x="96116" y="107498"/>
                  </a:lnTo>
                  <a:close/>
                  <a:moveTo>
                    <a:pt x="82204" y="0"/>
                  </a:moveTo>
                  <a:cubicBezTo>
                    <a:pt x="36676" y="0"/>
                    <a:pt x="0" y="27823"/>
                    <a:pt x="0" y="74616"/>
                  </a:cubicBezTo>
                  <a:cubicBezTo>
                    <a:pt x="0" y="121410"/>
                    <a:pt x="31617" y="142909"/>
                    <a:pt x="60705" y="142909"/>
                  </a:cubicBezTo>
                  <a:cubicBezTo>
                    <a:pt x="74616" y="142909"/>
                    <a:pt x="87263" y="139115"/>
                    <a:pt x="94851" y="132792"/>
                  </a:cubicBezTo>
                  <a:lnTo>
                    <a:pt x="94851" y="175791"/>
                  </a:lnTo>
                  <a:lnTo>
                    <a:pt x="94851" y="175791"/>
                  </a:lnTo>
                  <a:cubicBezTo>
                    <a:pt x="94851" y="194761"/>
                    <a:pt x="110028" y="208673"/>
                    <a:pt x="127733" y="208673"/>
                  </a:cubicBezTo>
                  <a:lnTo>
                    <a:pt x="128998" y="208673"/>
                  </a:lnTo>
                  <a:lnTo>
                    <a:pt x="128998" y="10117"/>
                  </a:lnTo>
                  <a:cubicBezTo>
                    <a:pt x="117616" y="5059"/>
                    <a:pt x="98645" y="0"/>
                    <a:pt x="82204" y="0"/>
                  </a:cubicBezTo>
                </a:path>
              </a:pathLst>
            </a:custGeom>
            <a:solidFill>
              <a:srgbClr val="FFFFFF"/>
            </a:solidFill>
            <a:ln w="12598" cap="flat">
              <a:noFill/>
              <a:prstDash val="solid"/>
              <a:miter/>
            </a:ln>
          </p:spPr>
          <p:txBody>
            <a:bodyPr rtlCol="0" anchor="ctr"/>
            <a:lstStyle/>
            <a:p>
              <a:endParaRPr lang="it-IT"/>
            </a:p>
          </p:txBody>
        </p:sp>
        <p:sp>
          <p:nvSpPr>
            <p:cNvPr id="26" name="Figura a mano libera: forma 25">
              <a:extLst>
                <a:ext uri="{FF2B5EF4-FFF2-40B4-BE49-F238E27FC236}">
                  <a16:creationId xmlns:a16="http://schemas.microsoft.com/office/drawing/2014/main" id="{ED575E0D-7FEA-40A1-B4C9-DD994729B7F8}"/>
                </a:ext>
              </a:extLst>
            </p:cNvPr>
            <p:cNvSpPr/>
            <p:nvPr/>
          </p:nvSpPr>
          <p:spPr>
            <a:xfrm>
              <a:off x="876058" y="444391"/>
              <a:ext cx="122674" cy="141644"/>
            </a:xfrm>
            <a:custGeom>
              <a:avLst/>
              <a:gdLst>
                <a:gd name="connsiteX0" fmla="*/ 122674 w 122674"/>
                <a:gd name="connsiteY0" fmla="*/ 0 h 141644"/>
                <a:gd name="connsiteX1" fmla="*/ 87263 w 122674"/>
                <a:gd name="connsiteY1" fmla="*/ 0 h 141644"/>
                <a:gd name="connsiteX2" fmla="*/ 87263 w 122674"/>
                <a:gd name="connsiteY2" fmla="*/ 101175 h 141644"/>
                <a:gd name="connsiteX3" fmla="*/ 60705 w 122674"/>
                <a:gd name="connsiteY3" fmla="*/ 112557 h 141644"/>
                <a:gd name="connsiteX4" fmla="*/ 35411 w 122674"/>
                <a:gd name="connsiteY4" fmla="*/ 84734 h 141644"/>
                <a:gd name="connsiteX5" fmla="*/ 35411 w 122674"/>
                <a:gd name="connsiteY5" fmla="*/ 0 h 141644"/>
                <a:gd name="connsiteX6" fmla="*/ 0 w 122674"/>
                <a:gd name="connsiteY6" fmla="*/ 0 h 141644"/>
                <a:gd name="connsiteX7" fmla="*/ 0 w 122674"/>
                <a:gd name="connsiteY7" fmla="*/ 87263 h 141644"/>
                <a:gd name="connsiteX8" fmla="*/ 46793 w 122674"/>
                <a:gd name="connsiteY8" fmla="*/ 140380 h 141644"/>
                <a:gd name="connsiteX9" fmla="*/ 88528 w 122674"/>
                <a:gd name="connsiteY9" fmla="*/ 123939 h 141644"/>
                <a:gd name="connsiteX10" fmla="*/ 89793 w 122674"/>
                <a:gd name="connsiteY10" fmla="*/ 123939 h 141644"/>
                <a:gd name="connsiteX11" fmla="*/ 118880 w 122674"/>
                <a:gd name="connsiteY11" fmla="*/ 141645 h 141644"/>
                <a:gd name="connsiteX12" fmla="*/ 121410 w 122674"/>
                <a:gd name="connsiteY12" fmla="*/ 141645 h 141644"/>
                <a:gd name="connsiteX13" fmla="*/ 121410 w 122674"/>
                <a:gd name="connsiteY13" fmla="*/ 107498 h 141644"/>
                <a:gd name="connsiteX14" fmla="*/ 121410 w 122674"/>
                <a:gd name="connsiteY14" fmla="*/ 99910 h 141644"/>
                <a:gd name="connsiteX15" fmla="*/ 121410 w 122674"/>
                <a:gd name="connsiteY15" fmla="*/ 0 h 1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674" h="141644">
                  <a:moveTo>
                    <a:pt x="122674" y="0"/>
                  </a:moveTo>
                  <a:lnTo>
                    <a:pt x="87263" y="0"/>
                  </a:lnTo>
                  <a:lnTo>
                    <a:pt x="87263" y="101175"/>
                  </a:lnTo>
                  <a:cubicBezTo>
                    <a:pt x="80940" y="106233"/>
                    <a:pt x="72087" y="112557"/>
                    <a:pt x="60705" y="112557"/>
                  </a:cubicBezTo>
                  <a:cubicBezTo>
                    <a:pt x="44264" y="112557"/>
                    <a:pt x="35411" y="101175"/>
                    <a:pt x="35411" y="84734"/>
                  </a:cubicBezTo>
                  <a:lnTo>
                    <a:pt x="35411" y="0"/>
                  </a:lnTo>
                  <a:lnTo>
                    <a:pt x="0" y="0"/>
                  </a:lnTo>
                  <a:lnTo>
                    <a:pt x="0" y="87263"/>
                  </a:lnTo>
                  <a:cubicBezTo>
                    <a:pt x="0" y="131527"/>
                    <a:pt x="29088" y="140380"/>
                    <a:pt x="46793" y="140380"/>
                  </a:cubicBezTo>
                  <a:cubicBezTo>
                    <a:pt x="65763" y="140380"/>
                    <a:pt x="79675" y="132792"/>
                    <a:pt x="88528" y="123939"/>
                  </a:cubicBezTo>
                  <a:lnTo>
                    <a:pt x="89793" y="123939"/>
                  </a:lnTo>
                  <a:cubicBezTo>
                    <a:pt x="94851" y="134056"/>
                    <a:pt x="106233" y="141645"/>
                    <a:pt x="118880" y="141645"/>
                  </a:cubicBezTo>
                  <a:lnTo>
                    <a:pt x="121410" y="141645"/>
                  </a:lnTo>
                  <a:lnTo>
                    <a:pt x="121410" y="107498"/>
                  </a:lnTo>
                  <a:cubicBezTo>
                    <a:pt x="121410" y="104969"/>
                    <a:pt x="121410" y="102439"/>
                    <a:pt x="121410" y="99910"/>
                  </a:cubicBezTo>
                  <a:lnTo>
                    <a:pt x="121410" y="0"/>
                  </a:lnTo>
                  <a:close/>
                </a:path>
              </a:pathLst>
            </a:custGeom>
            <a:solidFill>
              <a:srgbClr val="FFFFFF"/>
            </a:solidFill>
            <a:ln w="12598" cap="flat">
              <a:noFill/>
              <a:prstDash val="solid"/>
              <a:miter/>
            </a:ln>
          </p:spPr>
          <p:txBody>
            <a:bodyPr rtlCol="0" anchor="ctr"/>
            <a:lstStyle/>
            <a:p>
              <a:endParaRPr lang="it-IT"/>
            </a:p>
          </p:txBody>
        </p:sp>
        <p:sp>
          <p:nvSpPr>
            <p:cNvPr id="27" name="Figura a mano libera: forma 26">
              <a:extLst>
                <a:ext uri="{FF2B5EF4-FFF2-40B4-BE49-F238E27FC236}">
                  <a16:creationId xmlns:a16="http://schemas.microsoft.com/office/drawing/2014/main" id="{317B40B3-49C2-4242-8456-BE793D585624}"/>
                </a:ext>
              </a:extLst>
            </p:cNvPr>
            <p:cNvSpPr/>
            <p:nvPr/>
          </p:nvSpPr>
          <p:spPr>
            <a:xfrm>
              <a:off x="2181211" y="440597"/>
              <a:ext cx="117615" cy="145438"/>
            </a:xfrm>
            <a:custGeom>
              <a:avLst/>
              <a:gdLst>
                <a:gd name="connsiteX0" fmla="*/ 117615 w 117615"/>
                <a:gd name="connsiteY0" fmla="*/ 50587 h 145438"/>
                <a:gd name="connsiteX1" fmla="*/ 117615 w 117615"/>
                <a:gd name="connsiteY1" fmla="*/ 145439 h 145438"/>
                <a:gd name="connsiteX2" fmla="*/ 116351 w 117615"/>
                <a:gd name="connsiteY2" fmla="*/ 145439 h 145438"/>
                <a:gd name="connsiteX3" fmla="*/ 87263 w 117615"/>
                <a:gd name="connsiteY3" fmla="*/ 127733 h 145438"/>
                <a:gd name="connsiteX4" fmla="*/ 85998 w 117615"/>
                <a:gd name="connsiteY4" fmla="*/ 128998 h 145438"/>
                <a:gd name="connsiteX5" fmla="*/ 45528 w 117615"/>
                <a:gd name="connsiteY5" fmla="*/ 144174 h 145438"/>
                <a:gd name="connsiteX6" fmla="*/ 0 w 117615"/>
                <a:gd name="connsiteY6" fmla="*/ 99910 h 145438"/>
                <a:gd name="connsiteX7" fmla="*/ 58175 w 117615"/>
                <a:gd name="connsiteY7" fmla="*/ 54381 h 145438"/>
                <a:gd name="connsiteX8" fmla="*/ 82204 w 117615"/>
                <a:gd name="connsiteY8" fmla="*/ 53117 h 145438"/>
                <a:gd name="connsiteX9" fmla="*/ 82204 w 117615"/>
                <a:gd name="connsiteY9" fmla="*/ 49323 h 145438"/>
                <a:gd name="connsiteX10" fmla="*/ 55646 w 117615"/>
                <a:gd name="connsiteY10" fmla="*/ 26558 h 145438"/>
                <a:gd name="connsiteX11" fmla="*/ 20235 w 117615"/>
                <a:gd name="connsiteY11" fmla="*/ 36676 h 145438"/>
                <a:gd name="connsiteX12" fmla="*/ 8853 w 117615"/>
                <a:gd name="connsiteY12" fmla="*/ 15176 h 145438"/>
                <a:gd name="connsiteX13" fmla="*/ 63234 w 117615"/>
                <a:gd name="connsiteY13" fmla="*/ 0 h 145438"/>
                <a:gd name="connsiteX14" fmla="*/ 117615 w 117615"/>
                <a:gd name="connsiteY14" fmla="*/ 50587 h 145438"/>
                <a:gd name="connsiteX15" fmla="*/ 82204 w 117615"/>
                <a:gd name="connsiteY15" fmla="*/ 78410 h 145438"/>
                <a:gd name="connsiteX16" fmla="*/ 61969 w 117615"/>
                <a:gd name="connsiteY16" fmla="*/ 78410 h 145438"/>
                <a:gd name="connsiteX17" fmla="*/ 34146 w 117615"/>
                <a:gd name="connsiteY17" fmla="*/ 97381 h 145438"/>
                <a:gd name="connsiteX18" fmla="*/ 56911 w 117615"/>
                <a:gd name="connsiteY18" fmla="*/ 116351 h 145438"/>
                <a:gd name="connsiteX19" fmla="*/ 82204 w 117615"/>
                <a:gd name="connsiteY19" fmla="*/ 107498 h 145438"/>
                <a:gd name="connsiteX20" fmla="*/ 82204 w 117615"/>
                <a:gd name="connsiteY20" fmla="*/ 78410 h 1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15" h="145438">
                  <a:moveTo>
                    <a:pt x="117615" y="50587"/>
                  </a:moveTo>
                  <a:lnTo>
                    <a:pt x="117615" y="145439"/>
                  </a:lnTo>
                  <a:lnTo>
                    <a:pt x="116351" y="145439"/>
                  </a:lnTo>
                  <a:cubicBezTo>
                    <a:pt x="103704" y="145439"/>
                    <a:pt x="92322" y="137850"/>
                    <a:pt x="87263" y="127733"/>
                  </a:cubicBezTo>
                  <a:lnTo>
                    <a:pt x="85998" y="128998"/>
                  </a:lnTo>
                  <a:cubicBezTo>
                    <a:pt x="77146" y="136586"/>
                    <a:pt x="64499" y="144174"/>
                    <a:pt x="45528" y="144174"/>
                  </a:cubicBezTo>
                  <a:cubicBezTo>
                    <a:pt x="20235" y="144174"/>
                    <a:pt x="0" y="126468"/>
                    <a:pt x="0" y="99910"/>
                  </a:cubicBezTo>
                  <a:cubicBezTo>
                    <a:pt x="0" y="70822"/>
                    <a:pt x="22764" y="55646"/>
                    <a:pt x="58175" y="54381"/>
                  </a:cubicBezTo>
                  <a:lnTo>
                    <a:pt x="82204" y="53117"/>
                  </a:lnTo>
                  <a:lnTo>
                    <a:pt x="82204" y="49323"/>
                  </a:lnTo>
                  <a:cubicBezTo>
                    <a:pt x="82204" y="32882"/>
                    <a:pt x="70822" y="26558"/>
                    <a:pt x="55646" y="26558"/>
                  </a:cubicBezTo>
                  <a:cubicBezTo>
                    <a:pt x="40470" y="26558"/>
                    <a:pt x="29088" y="31617"/>
                    <a:pt x="20235" y="36676"/>
                  </a:cubicBezTo>
                  <a:lnTo>
                    <a:pt x="8853" y="15176"/>
                  </a:lnTo>
                  <a:cubicBezTo>
                    <a:pt x="27823" y="2529"/>
                    <a:pt x="44264" y="0"/>
                    <a:pt x="63234" y="0"/>
                  </a:cubicBezTo>
                  <a:cubicBezTo>
                    <a:pt x="97381" y="0"/>
                    <a:pt x="117615" y="13912"/>
                    <a:pt x="117615" y="50587"/>
                  </a:cubicBezTo>
                  <a:moveTo>
                    <a:pt x="82204" y="78410"/>
                  </a:moveTo>
                  <a:lnTo>
                    <a:pt x="61969" y="78410"/>
                  </a:lnTo>
                  <a:cubicBezTo>
                    <a:pt x="42999" y="78410"/>
                    <a:pt x="34146" y="85998"/>
                    <a:pt x="34146" y="97381"/>
                  </a:cubicBezTo>
                  <a:cubicBezTo>
                    <a:pt x="34146" y="108763"/>
                    <a:pt x="41734" y="116351"/>
                    <a:pt x="56911" y="116351"/>
                  </a:cubicBezTo>
                  <a:cubicBezTo>
                    <a:pt x="69558" y="116351"/>
                    <a:pt x="77146" y="111292"/>
                    <a:pt x="82204" y="107498"/>
                  </a:cubicBezTo>
                  <a:lnTo>
                    <a:pt x="82204" y="78410"/>
                  </a:lnTo>
                  <a:close/>
                </a:path>
              </a:pathLst>
            </a:custGeom>
            <a:solidFill>
              <a:srgbClr val="FFFFFF"/>
            </a:solidFill>
            <a:ln w="12598" cap="flat">
              <a:noFill/>
              <a:prstDash val="solid"/>
              <a:miter/>
            </a:ln>
          </p:spPr>
          <p:txBody>
            <a:bodyPr rtlCol="0" anchor="ctr"/>
            <a:lstStyle/>
            <a:p>
              <a:endParaRPr lang="it-IT"/>
            </a:p>
          </p:txBody>
        </p:sp>
        <p:sp>
          <p:nvSpPr>
            <p:cNvPr id="28" name="Figura a mano libera: forma 27">
              <a:extLst>
                <a:ext uri="{FF2B5EF4-FFF2-40B4-BE49-F238E27FC236}">
                  <a16:creationId xmlns:a16="http://schemas.microsoft.com/office/drawing/2014/main" id="{C0D56C01-C971-49FC-A832-990612619A24}"/>
                </a:ext>
              </a:extLst>
            </p:cNvPr>
            <p:cNvSpPr/>
            <p:nvPr/>
          </p:nvSpPr>
          <p:spPr>
            <a:xfrm>
              <a:off x="1323756" y="379893"/>
              <a:ext cx="42999" cy="206143"/>
            </a:xfrm>
            <a:custGeom>
              <a:avLst/>
              <a:gdLst>
                <a:gd name="connsiteX0" fmla="*/ 5059 w 42999"/>
                <a:gd name="connsiteY0" fmla="*/ 206143 h 206143"/>
                <a:gd name="connsiteX1" fmla="*/ 6323 w 42999"/>
                <a:gd name="connsiteY1" fmla="*/ 206143 h 206143"/>
                <a:gd name="connsiteX2" fmla="*/ 39205 w 42999"/>
                <a:gd name="connsiteY2" fmla="*/ 173262 h 206143"/>
                <a:gd name="connsiteX3" fmla="*/ 39205 w 42999"/>
                <a:gd name="connsiteY3" fmla="*/ 170732 h 206143"/>
                <a:gd name="connsiteX4" fmla="*/ 39205 w 42999"/>
                <a:gd name="connsiteY4" fmla="*/ 170732 h 206143"/>
                <a:gd name="connsiteX5" fmla="*/ 39205 w 42999"/>
                <a:gd name="connsiteY5" fmla="*/ 64499 h 206143"/>
                <a:gd name="connsiteX6" fmla="*/ 3794 w 42999"/>
                <a:gd name="connsiteY6" fmla="*/ 64499 h 206143"/>
                <a:gd name="connsiteX7" fmla="*/ 3794 w 42999"/>
                <a:gd name="connsiteY7" fmla="*/ 206143 h 206143"/>
                <a:gd name="connsiteX8" fmla="*/ 21500 w 42999"/>
                <a:gd name="connsiteY8" fmla="*/ 42999 h 206143"/>
                <a:gd name="connsiteX9" fmla="*/ 42999 w 42999"/>
                <a:gd name="connsiteY9" fmla="*/ 21500 h 206143"/>
                <a:gd name="connsiteX10" fmla="*/ 21500 w 42999"/>
                <a:gd name="connsiteY10" fmla="*/ 0 h 206143"/>
                <a:gd name="connsiteX11" fmla="*/ 0 w 42999"/>
                <a:gd name="connsiteY11" fmla="*/ 21500 h 206143"/>
                <a:gd name="connsiteX12" fmla="*/ 21500 w 42999"/>
                <a:gd name="connsiteY12" fmla="*/ 42999 h 2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99" h="206143">
                  <a:moveTo>
                    <a:pt x="5059" y="206143"/>
                  </a:moveTo>
                  <a:lnTo>
                    <a:pt x="6323" y="206143"/>
                  </a:lnTo>
                  <a:cubicBezTo>
                    <a:pt x="25294" y="206143"/>
                    <a:pt x="39205" y="190967"/>
                    <a:pt x="39205" y="173262"/>
                  </a:cubicBezTo>
                  <a:lnTo>
                    <a:pt x="39205" y="170732"/>
                  </a:lnTo>
                  <a:lnTo>
                    <a:pt x="39205" y="170732"/>
                  </a:lnTo>
                  <a:lnTo>
                    <a:pt x="39205" y="64499"/>
                  </a:lnTo>
                  <a:lnTo>
                    <a:pt x="3794" y="64499"/>
                  </a:lnTo>
                  <a:lnTo>
                    <a:pt x="3794" y="206143"/>
                  </a:lnTo>
                  <a:close/>
                  <a:moveTo>
                    <a:pt x="21500" y="42999"/>
                  </a:moveTo>
                  <a:cubicBezTo>
                    <a:pt x="34146" y="42999"/>
                    <a:pt x="42999" y="32882"/>
                    <a:pt x="42999" y="21500"/>
                  </a:cubicBezTo>
                  <a:cubicBezTo>
                    <a:pt x="42999" y="10117"/>
                    <a:pt x="32882" y="0"/>
                    <a:pt x="21500" y="0"/>
                  </a:cubicBezTo>
                  <a:cubicBezTo>
                    <a:pt x="10117" y="0"/>
                    <a:pt x="0" y="10117"/>
                    <a:pt x="0" y="21500"/>
                  </a:cubicBezTo>
                  <a:cubicBezTo>
                    <a:pt x="0" y="34146"/>
                    <a:pt x="10117" y="42999"/>
                    <a:pt x="21500" y="42999"/>
                  </a:cubicBezTo>
                </a:path>
              </a:pathLst>
            </a:custGeom>
            <a:solidFill>
              <a:srgbClr val="FFFFFF"/>
            </a:solidFill>
            <a:ln w="12598" cap="flat">
              <a:noFill/>
              <a:prstDash val="solid"/>
              <a:miter/>
            </a:ln>
          </p:spPr>
          <p:txBody>
            <a:bodyPr rtlCol="0" anchor="ctr"/>
            <a:lstStyle/>
            <a:p>
              <a:endParaRPr lang="it-IT"/>
            </a:p>
          </p:txBody>
        </p:sp>
        <p:sp>
          <p:nvSpPr>
            <p:cNvPr id="29" name="Figura a mano libera: forma 28">
              <a:extLst>
                <a:ext uri="{FF2B5EF4-FFF2-40B4-BE49-F238E27FC236}">
                  <a16:creationId xmlns:a16="http://schemas.microsoft.com/office/drawing/2014/main" id="{0A4817ED-70FD-48FD-BDFE-CE7F3B2B165F}"/>
                </a:ext>
              </a:extLst>
            </p:cNvPr>
            <p:cNvSpPr/>
            <p:nvPr/>
          </p:nvSpPr>
          <p:spPr>
            <a:xfrm>
              <a:off x="1398372" y="440597"/>
              <a:ext cx="123989" cy="145438"/>
            </a:xfrm>
            <a:custGeom>
              <a:avLst/>
              <a:gdLst>
                <a:gd name="connsiteX0" fmla="*/ 82204 w 123989"/>
                <a:gd name="connsiteY0" fmla="*/ 0 h 145438"/>
                <a:gd name="connsiteX1" fmla="*/ 35411 w 123989"/>
                <a:gd name="connsiteY1" fmla="*/ 17706 h 145438"/>
                <a:gd name="connsiteX2" fmla="*/ 35411 w 123989"/>
                <a:gd name="connsiteY2" fmla="*/ 3794 h 145438"/>
                <a:gd name="connsiteX3" fmla="*/ 0 w 123989"/>
                <a:gd name="connsiteY3" fmla="*/ 3794 h 145438"/>
                <a:gd name="connsiteX4" fmla="*/ 0 w 123989"/>
                <a:gd name="connsiteY4" fmla="*/ 145439 h 145438"/>
                <a:gd name="connsiteX5" fmla="*/ 1265 w 123989"/>
                <a:gd name="connsiteY5" fmla="*/ 145439 h 145438"/>
                <a:gd name="connsiteX6" fmla="*/ 34147 w 123989"/>
                <a:gd name="connsiteY6" fmla="*/ 112557 h 145438"/>
                <a:gd name="connsiteX7" fmla="*/ 34147 w 123989"/>
                <a:gd name="connsiteY7" fmla="*/ 112557 h 145438"/>
                <a:gd name="connsiteX8" fmla="*/ 34147 w 123989"/>
                <a:gd name="connsiteY8" fmla="*/ 45529 h 145438"/>
                <a:gd name="connsiteX9" fmla="*/ 69558 w 123989"/>
                <a:gd name="connsiteY9" fmla="*/ 30352 h 145438"/>
                <a:gd name="connsiteX10" fmla="*/ 89793 w 123989"/>
                <a:gd name="connsiteY10" fmla="*/ 60705 h 145438"/>
                <a:gd name="connsiteX11" fmla="*/ 89793 w 123989"/>
                <a:gd name="connsiteY11" fmla="*/ 145439 h 145438"/>
                <a:gd name="connsiteX12" fmla="*/ 91057 w 123989"/>
                <a:gd name="connsiteY12" fmla="*/ 145439 h 145438"/>
                <a:gd name="connsiteX13" fmla="*/ 123939 w 123989"/>
                <a:gd name="connsiteY13" fmla="*/ 112557 h 145438"/>
                <a:gd name="connsiteX14" fmla="*/ 123939 w 123989"/>
                <a:gd name="connsiteY14" fmla="*/ 112557 h 145438"/>
                <a:gd name="connsiteX15" fmla="*/ 123939 w 123989"/>
                <a:gd name="connsiteY15" fmla="*/ 50587 h 145438"/>
                <a:gd name="connsiteX16" fmla="*/ 82204 w 123989"/>
                <a:gd name="connsiteY16" fmla="*/ 0 h 1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989" h="145438">
                  <a:moveTo>
                    <a:pt x="82204" y="0"/>
                  </a:moveTo>
                  <a:cubicBezTo>
                    <a:pt x="63234" y="0"/>
                    <a:pt x="50587" y="7588"/>
                    <a:pt x="35411" y="17706"/>
                  </a:cubicBezTo>
                  <a:lnTo>
                    <a:pt x="35411" y="3794"/>
                  </a:lnTo>
                  <a:lnTo>
                    <a:pt x="0" y="3794"/>
                  </a:lnTo>
                  <a:lnTo>
                    <a:pt x="0" y="145439"/>
                  </a:lnTo>
                  <a:lnTo>
                    <a:pt x="1265" y="145439"/>
                  </a:lnTo>
                  <a:cubicBezTo>
                    <a:pt x="20235" y="145439"/>
                    <a:pt x="34147" y="130262"/>
                    <a:pt x="34147" y="112557"/>
                  </a:cubicBezTo>
                  <a:lnTo>
                    <a:pt x="34147" y="112557"/>
                  </a:lnTo>
                  <a:lnTo>
                    <a:pt x="34147" y="45529"/>
                  </a:lnTo>
                  <a:cubicBezTo>
                    <a:pt x="45529" y="37941"/>
                    <a:pt x="56911" y="30352"/>
                    <a:pt x="69558" y="30352"/>
                  </a:cubicBezTo>
                  <a:cubicBezTo>
                    <a:pt x="87263" y="30352"/>
                    <a:pt x="89793" y="45529"/>
                    <a:pt x="89793" y="60705"/>
                  </a:cubicBezTo>
                  <a:lnTo>
                    <a:pt x="89793" y="145439"/>
                  </a:lnTo>
                  <a:lnTo>
                    <a:pt x="91057" y="145439"/>
                  </a:lnTo>
                  <a:cubicBezTo>
                    <a:pt x="108763" y="145439"/>
                    <a:pt x="123939" y="130262"/>
                    <a:pt x="123939" y="112557"/>
                  </a:cubicBezTo>
                  <a:lnTo>
                    <a:pt x="123939" y="112557"/>
                  </a:lnTo>
                  <a:lnTo>
                    <a:pt x="123939" y="50587"/>
                  </a:lnTo>
                  <a:cubicBezTo>
                    <a:pt x="125204" y="12647"/>
                    <a:pt x="102439" y="0"/>
                    <a:pt x="82204" y="0"/>
                  </a:cubicBezTo>
                </a:path>
              </a:pathLst>
            </a:custGeom>
            <a:solidFill>
              <a:srgbClr val="FFFFFF"/>
            </a:solidFill>
            <a:ln w="12598" cap="flat">
              <a:noFill/>
              <a:prstDash val="solid"/>
              <a:miter/>
            </a:ln>
          </p:spPr>
          <p:txBody>
            <a:bodyPr rtlCol="0" anchor="ctr"/>
            <a:lstStyle/>
            <a:p>
              <a:endParaRPr lang="it-IT"/>
            </a:p>
          </p:txBody>
        </p:sp>
        <p:sp>
          <p:nvSpPr>
            <p:cNvPr id="30" name="Figura a mano libera: forma 29">
              <a:extLst>
                <a:ext uri="{FF2B5EF4-FFF2-40B4-BE49-F238E27FC236}">
                  <a16:creationId xmlns:a16="http://schemas.microsoft.com/office/drawing/2014/main" id="{843CADBD-B681-40AC-8ABD-DABA0119E2A9}"/>
                </a:ext>
              </a:extLst>
            </p:cNvPr>
            <p:cNvSpPr/>
            <p:nvPr/>
          </p:nvSpPr>
          <p:spPr>
            <a:xfrm>
              <a:off x="2038302" y="440597"/>
              <a:ext cx="127732" cy="211202"/>
            </a:xfrm>
            <a:custGeom>
              <a:avLst/>
              <a:gdLst>
                <a:gd name="connsiteX0" fmla="*/ 53117 w 127732"/>
                <a:gd name="connsiteY0" fmla="*/ 116351 h 211202"/>
                <a:gd name="connsiteX1" fmla="*/ 35411 w 127732"/>
                <a:gd name="connsiteY1" fmla="*/ 112557 h 211202"/>
                <a:gd name="connsiteX2" fmla="*/ 35411 w 127732"/>
                <a:gd name="connsiteY2" fmla="*/ 30352 h 211202"/>
                <a:gd name="connsiteX3" fmla="*/ 51852 w 127732"/>
                <a:gd name="connsiteY3" fmla="*/ 27823 h 211202"/>
                <a:gd name="connsiteX4" fmla="*/ 92322 w 127732"/>
                <a:gd name="connsiteY4" fmla="*/ 70822 h 211202"/>
                <a:gd name="connsiteX5" fmla="*/ 53117 w 127732"/>
                <a:gd name="connsiteY5" fmla="*/ 116351 h 211202"/>
                <a:gd name="connsiteX6" fmla="*/ 53117 w 127732"/>
                <a:gd name="connsiteY6" fmla="*/ 0 h 211202"/>
                <a:gd name="connsiteX7" fmla="*/ 0 w 127732"/>
                <a:gd name="connsiteY7" fmla="*/ 8853 h 211202"/>
                <a:gd name="connsiteX8" fmla="*/ 0 w 127732"/>
                <a:gd name="connsiteY8" fmla="*/ 211202 h 211202"/>
                <a:gd name="connsiteX9" fmla="*/ 1265 w 127732"/>
                <a:gd name="connsiteY9" fmla="*/ 211202 h 211202"/>
                <a:gd name="connsiteX10" fmla="*/ 34146 w 127732"/>
                <a:gd name="connsiteY10" fmla="*/ 178320 h 211202"/>
                <a:gd name="connsiteX11" fmla="*/ 34146 w 127732"/>
                <a:gd name="connsiteY11" fmla="*/ 178320 h 211202"/>
                <a:gd name="connsiteX12" fmla="*/ 34146 w 127732"/>
                <a:gd name="connsiteY12" fmla="*/ 178320 h 211202"/>
                <a:gd name="connsiteX13" fmla="*/ 34146 w 127732"/>
                <a:gd name="connsiteY13" fmla="*/ 141645 h 211202"/>
                <a:gd name="connsiteX14" fmla="*/ 54381 w 127732"/>
                <a:gd name="connsiteY14" fmla="*/ 145439 h 211202"/>
                <a:gd name="connsiteX15" fmla="*/ 127733 w 127732"/>
                <a:gd name="connsiteY15" fmla="*/ 70822 h 211202"/>
                <a:gd name="connsiteX16" fmla="*/ 53117 w 127732"/>
                <a:gd name="connsiteY16" fmla="*/ 0 h 21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732" h="211202">
                  <a:moveTo>
                    <a:pt x="53117" y="116351"/>
                  </a:moveTo>
                  <a:cubicBezTo>
                    <a:pt x="45528" y="116351"/>
                    <a:pt x="40470" y="115086"/>
                    <a:pt x="35411" y="112557"/>
                  </a:cubicBezTo>
                  <a:lnTo>
                    <a:pt x="35411" y="30352"/>
                  </a:lnTo>
                  <a:cubicBezTo>
                    <a:pt x="40470" y="29088"/>
                    <a:pt x="44264" y="27823"/>
                    <a:pt x="51852" y="27823"/>
                  </a:cubicBezTo>
                  <a:cubicBezTo>
                    <a:pt x="74616" y="27823"/>
                    <a:pt x="92322" y="41735"/>
                    <a:pt x="92322" y="70822"/>
                  </a:cubicBezTo>
                  <a:cubicBezTo>
                    <a:pt x="91057" y="98645"/>
                    <a:pt x="77146" y="116351"/>
                    <a:pt x="53117" y="116351"/>
                  </a:cubicBezTo>
                  <a:moveTo>
                    <a:pt x="53117" y="0"/>
                  </a:moveTo>
                  <a:cubicBezTo>
                    <a:pt x="30352" y="0"/>
                    <a:pt x="13911" y="3794"/>
                    <a:pt x="0" y="8853"/>
                  </a:cubicBezTo>
                  <a:lnTo>
                    <a:pt x="0" y="211202"/>
                  </a:lnTo>
                  <a:lnTo>
                    <a:pt x="1265" y="211202"/>
                  </a:lnTo>
                  <a:cubicBezTo>
                    <a:pt x="20235" y="211202"/>
                    <a:pt x="34146" y="196026"/>
                    <a:pt x="34146" y="178320"/>
                  </a:cubicBezTo>
                  <a:lnTo>
                    <a:pt x="34146" y="178320"/>
                  </a:lnTo>
                  <a:lnTo>
                    <a:pt x="34146" y="178320"/>
                  </a:lnTo>
                  <a:lnTo>
                    <a:pt x="34146" y="141645"/>
                  </a:lnTo>
                  <a:cubicBezTo>
                    <a:pt x="40470" y="144174"/>
                    <a:pt x="46793" y="145439"/>
                    <a:pt x="54381" y="145439"/>
                  </a:cubicBezTo>
                  <a:cubicBezTo>
                    <a:pt x="96116" y="145439"/>
                    <a:pt x="127733" y="115086"/>
                    <a:pt x="127733" y="70822"/>
                  </a:cubicBezTo>
                  <a:cubicBezTo>
                    <a:pt x="127733" y="27823"/>
                    <a:pt x="102439" y="0"/>
                    <a:pt x="53117" y="0"/>
                  </a:cubicBezTo>
                </a:path>
              </a:pathLst>
            </a:custGeom>
            <a:solidFill>
              <a:srgbClr val="FFFFFF"/>
            </a:solidFill>
            <a:ln w="12598" cap="flat">
              <a:noFill/>
              <a:prstDash val="solid"/>
              <a:miter/>
            </a:ln>
          </p:spPr>
          <p:txBody>
            <a:bodyPr rtlCol="0" anchor="ctr"/>
            <a:lstStyle/>
            <a:p>
              <a:endParaRPr lang="it-IT"/>
            </a:p>
          </p:txBody>
        </p:sp>
      </p:grpSp>
    </p:spTree>
    <p:extLst>
      <p:ext uri="{BB962C8B-B14F-4D97-AF65-F5344CB8AC3E}">
        <p14:creationId xmlns:p14="http://schemas.microsoft.com/office/powerpoint/2010/main" val="80471102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62" r:id="rId5"/>
    <p:sldLayoutId id="2147483661" r:id="rId6"/>
    <p:sldLayoutId id="2147483679" r:id="rId7"/>
  </p:sldLayoutIdLst>
  <p:transition spd="slow">
    <p:push dir="u"/>
  </p:transition>
  <p:hf hdr="0" ftr="0" dt="0"/>
  <p:txStyles>
    <p:titleStyle>
      <a:lvl1pPr algn="l" defTabSz="497937" rtl="0" eaLnBrk="1" latinLnBrk="0" hangingPunct="1">
        <a:lnSpc>
          <a:spcPts val="3485"/>
        </a:lnSpc>
        <a:spcBef>
          <a:spcPct val="0"/>
        </a:spcBef>
        <a:buNone/>
        <a:defRPr sz="3300" b="1" kern="1200">
          <a:solidFill>
            <a:srgbClr val="004276"/>
          </a:solidFill>
          <a:latin typeface="Calibri"/>
          <a:ea typeface="+mj-ea"/>
          <a:cs typeface="Calibri"/>
        </a:defRPr>
      </a:lvl1pPr>
    </p:titleStyle>
    <p:bodyStyle>
      <a:lvl1pPr marL="373452" indent="-373452" algn="l" defTabSz="497937" rtl="0" eaLnBrk="1" latinLnBrk="0" hangingPunct="1">
        <a:spcBef>
          <a:spcPct val="20000"/>
        </a:spcBef>
        <a:buFont typeface="Lucida Grande"/>
        <a:buChar char="-"/>
        <a:defRPr sz="1700" b="1" kern="1200">
          <a:solidFill>
            <a:srgbClr val="004276"/>
          </a:solidFill>
          <a:latin typeface="+mn-lt"/>
          <a:ea typeface="+mn-ea"/>
          <a:cs typeface="+mn-cs"/>
        </a:defRPr>
      </a:lvl1pPr>
      <a:lvl2pPr marL="389013" indent="-389013" algn="l" defTabSz="497937" rtl="0" eaLnBrk="1" latinLnBrk="0" hangingPunct="1">
        <a:spcBef>
          <a:spcPct val="20000"/>
        </a:spcBef>
        <a:buFont typeface="Lucida Grande"/>
        <a:buChar char="-"/>
        <a:defRPr sz="1700" kern="1200">
          <a:solidFill>
            <a:srgbClr val="5B6770"/>
          </a:solidFill>
          <a:latin typeface="+mn-lt"/>
          <a:ea typeface="+mn-ea"/>
          <a:cs typeface="+mn-cs"/>
        </a:defRPr>
      </a:lvl2pPr>
      <a:lvl3pPr marL="389013" indent="-389013" algn="l" defTabSz="497937" rtl="0" eaLnBrk="1" latinLnBrk="0" hangingPunct="1">
        <a:spcBef>
          <a:spcPct val="20000"/>
        </a:spcBef>
        <a:buFont typeface="Lucida Grande"/>
        <a:buChar char="-"/>
        <a:defRPr sz="1700" kern="1200">
          <a:solidFill>
            <a:srgbClr val="5B6770"/>
          </a:solidFill>
          <a:latin typeface="+mn-lt"/>
          <a:ea typeface="+mn-ea"/>
          <a:cs typeface="+mn-cs"/>
        </a:defRPr>
      </a:lvl3pPr>
      <a:lvl4pPr marL="389013" indent="-389013" algn="l" defTabSz="497937" rtl="0" eaLnBrk="1" latinLnBrk="0" hangingPunct="1">
        <a:spcBef>
          <a:spcPct val="20000"/>
        </a:spcBef>
        <a:buFont typeface="Lucida Grande"/>
        <a:buChar char="-"/>
        <a:defRPr sz="1700" kern="1200">
          <a:solidFill>
            <a:srgbClr val="5B6770"/>
          </a:solidFill>
          <a:latin typeface="+mn-lt"/>
          <a:ea typeface="+mn-ea"/>
          <a:cs typeface="+mn-cs"/>
        </a:defRPr>
      </a:lvl4pPr>
      <a:lvl5pPr marL="389013" indent="-389013" algn="l" defTabSz="497937" rtl="0" eaLnBrk="1" latinLnBrk="0" hangingPunct="1">
        <a:spcBef>
          <a:spcPct val="20000"/>
        </a:spcBef>
        <a:buFont typeface="Lucida Grande"/>
        <a:buChar char="-"/>
        <a:defRPr sz="1700" kern="1200">
          <a:solidFill>
            <a:srgbClr val="5B6770"/>
          </a:solidFill>
          <a:latin typeface="+mn-lt"/>
          <a:ea typeface="+mn-ea"/>
          <a:cs typeface="+mn-cs"/>
        </a:defRPr>
      </a:lvl5pPr>
      <a:lvl6pPr marL="2738651" indent="-248968" algn="l" defTabSz="497937" rtl="0" eaLnBrk="1" latinLnBrk="0" hangingPunct="1">
        <a:spcBef>
          <a:spcPct val="20000"/>
        </a:spcBef>
        <a:buFont typeface="Arial"/>
        <a:buChar char="•"/>
        <a:defRPr sz="2200" kern="1200">
          <a:solidFill>
            <a:schemeClr val="tx1"/>
          </a:solidFill>
          <a:latin typeface="+mn-lt"/>
          <a:ea typeface="+mn-ea"/>
          <a:cs typeface="+mn-cs"/>
        </a:defRPr>
      </a:lvl6pPr>
      <a:lvl7pPr marL="3236587" indent="-248968" algn="l" defTabSz="497937" rtl="0" eaLnBrk="1" latinLnBrk="0" hangingPunct="1">
        <a:spcBef>
          <a:spcPct val="20000"/>
        </a:spcBef>
        <a:buFont typeface="Arial"/>
        <a:buChar char="•"/>
        <a:defRPr sz="2200" kern="1200">
          <a:solidFill>
            <a:schemeClr val="tx1"/>
          </a:solidFill>
          <a:latin typeface="+mn-lt"/>
          <a:ea typeface="+mn-ea"/>
          <a:cs typeface="+mn-cs"/>
        </a:defRPr>
      </a:lvl7pPr>
      <a:lvl8pPr marL="3734524" indent="-248968" algn="l" defTabSz="497937" rtl="0" eaLnBrk="1" latinLnBrk="0" hangingPunct="1">
        <a:spcBef>
          <a:spcPct val="20000"/>
        </a:spcBef>
        <a:buFont typeface="Arial"/>
        <a:buChar char="•"/>
        <a:defRPr sz="2200" kern="1200">
          <a:solidFill>
            <a:schemeClr val="tx1"/>
          </a:solidFill>
          <a:latin typeface="+mn-lt"/>
          <a:ea typeface="+mn-ea"/>
          <a:cs typeface="+mn-cs"/>
        </a:defRPr>
      </a:lvl8pPr>
      <a:lvl9pPr marL="4232460" indent="-248968" algn="l" defTabSz="49793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937" rtl="0" eaLnBrk="1" latinLnBrk="0" hangingPunct="1">
        <a:defRPr sz="2000" kern="1200">
          <a:solidFill>
            <a:schemeClr val="tx1"/>
          </a:solidFill>
          <a:latin typeface="+mn-lt"/>
          <a:ea typeface="+mn-ea"/>
          <a:cs typeface="+mn-cs"/>
        </a:defRPr>
      </a:lvl1pPr>
      <a:lvl2pPr marL="497937" algn="l" defTabSz="497937" rtl="0" eaLnBrk="1" latinLnBrk="0" hangingPunct="1">
        <a:defRPr sz="2000" kern="1200">
          <a:solidFill>
            <a:schemeClr val="tx1"/>
          </a:solidFill>
          <a:latin typeface="+mn-lt"/>
          <a:ea typeface="+mn-ea"/>
          <a:cs typeface="+mn-cs"/>
        </a:defRPr>
      </a:lvl2pPr>
      <a:lvl3pPr marL="995873" algn="l" defTabSz="497937" rtl="0" eaLnBrk="1" latinLnBrk="0" hangingPunct="1">
        <a:defRPr sz="2000" kern="1200">
          <a:solidFill>
            <a:schemeClr val="tx1"/>
          </a:solidFill>
          <a:latin typeface="+mn-lt"/>
          <a:ea typeface="+mn-ea"/>
          <a:cs typeface="+mn-cs"/>
        </a:defRPr>
      </a:lvl3pPr>
      <a:lvl4pPr marL="1493810" algn="l" defTabSz="497937" rtl="0" eaLnBrk="1" latinLnBrk="0" hangingPunct="1">
        <a:defRPr sz="2000" kern="1200">
          <a:solidFill>
            <a:schemeClr val="tx1"/>
          </a:solidFill>
          <a:latin typeface="+mn-lt"/>
          <a:ea typeface="+mn-ea"/>
          <a:cs typeface="+mn-cs"/>
        </a:defRPr>
      </a:lvl4pPr>
      <a:lvl5pPr marL="1991746" algn="l" defTabSz="497937" rtl="0" eaLnBrk="1" latinLnBrk="0" hangingPunct="1">
        <a:defRPr sz="2000" kern="1200">
          <a:solidFill>
            <a:schemeClr val="tx1"/>
          </a:solidFill>
          <a:latin typeface="+mn-lt"/>
          <a:ea typeface="+mn-ea"/>
          <a:cs typeface="+mn-cs"/>
        </a:defRPr>
      </a:lvl5pPr>
      <a:lvl6pPr marL="2489683" algn="l" defTabSz="497937" rtl="0" eaLnBrk="1" latinLnBrk="0" hangingPunct="1">
        <a:defRPr sz="2000" kern="1200">
          <a:solidFill>
            <a:schemeClr val="tx1"/>
          </a:solidFill>
          <a:latin typeface="+mn-lt"/>
          <a:ea typeface="+mn-ea"/>
          <a:cs typeface="+mn-cs"/>
        </a:defRPr>
      </a:lvl6pPr>
      <a:lvl7pPr marL="2987619" algn="l" defTabSz="497937" rtl="0" eaLnBrk="1" latinLnBrk="0" hangingPunct="1">
        <a:defRPr sz="2000" kern="1200">
          <a:solidFill>
            <a:schemeClr val="tx1"/>
          </a:solidFill>
          <a:latin typeface="+mn-lt"/>
          <a:ea typeface="+mn-ea"/>
          <a:cs typeface="+mn-cs"/>
        </a:defRPr>
      </a:lvl7pPr>
      <a:lvl8pPr marL="3485556" algn="l" defTabSz="497937" rtl="0" eaLnBrk="1" latinLnBrk="0" hangingPunct="1">
        <a:defRPr sz="2000" kern="1200">
          <a:solidFill>
            <a:schemeClr val="tx1"/>
          </a:solidFill>
          <a:latin typeface="+mn-lt"/>
          <a:ea typeface="+mn-ea"/>
          <a:cs typeface="+mn-cs"/>
        </a:defRPr>
      </a:lvl8pPr>
      <a:lvl9pPr marL="3983492" algn="l" defTabSz="49793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acquistinretepa.it/opencms/opencms/scheda_iniziativa.html?idIniziativa=5745abcc4d87fcaf"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acquistinretepa.it/opencms/opencms/chisiamo_strumenti_SD.html" TargetMode="External"/><Relationship Id="rId5" Type="http://schemas.openxmlformats.org/officeDocument/2006/relationships/hyperlink" Target="https://www.acquistinretepa.it/opencms/opencms/programma_acquistiverdi.html"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tinretepa.it/opencms/opencms/scheda_iniziativa.html?idIniziativa=b6e27ab491c4be97"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hyperlink" Target="https://www.acquistinretepa.it/opencms/opencms/chisiamo_strumenti_AQ.html" TargetMode="External"/><Relationship Id="rId5" Type="http://schemas.openxmlformats.org/officeDocument/2006/relationships/hyperlink" Target="https://www.acquistinretepa.it/opencms/opencms/programma_acquistiverdi.html"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acquistinretepa.it/opencms/opencms/scheda_iniziativa.html?idIniziativa=6be3d1675f55c3ae"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s://www.acquistinretepa.it/opencms/opencms/chisiamo_strumenti_SD.html"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acquistinretepa.it/opencms/opencms/scheda_iniziativa.html?idIniziativa=37dd9fd748a8b854" TargetMode="External"/><Relationship Id="rId2" Type="http://schemas.openxmlformats.org/officeDocument/2006/relationships/hyperlink" Target="https://www.acquistinretepa.it/opencms/opencms/chisiamo_strumenti_SD.html"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acquistinretepa.it/opencms/opencms/scheda_iniziativa.html?idIniziativa=052b38781e194d2a"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www.acquistinretepa.it/opencms/opencms/chisiamo_strumenti_CO.html" TargetMode="External"/><Relationship Id="rId5" Type="http://schemas.openxmlformats.org/officeDocument/2006/relationships/hyperlink" Target="https://www.acquistinretepa.it/opencms/opencms/programma_acquistiverdi.html"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acquistinretepa.it/opencms/opencms/chisiamo_strumenti_AQ.html" TargetMode="External"/><Relationship Id="rId7"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acquistinretepa.it/opencms/opencms/programma_acquistiverdi.html" TargetMode="External"/><Relationship Id="rId4" Type="http://schemas.openxmlformats.org/officeDocument/2006/relationships/hyperlink" Target="https://www.acquistinretepa.it/opencms/opencms/scheda_iniziativa.html?idIniziativa=cb4e947231b9cf56"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541630" y="3712194"/>
            <a:ext cx="7319919" cy="788517"/>
          </a:xfrm>
          <a:prstGeom prst="rect">
            <a:avLst/>
          </a:prstGeom>
        </p:spPr>
        <p:txBody>
          <a:bodyPr lIns="99587" tIns="49794" rIns="99587" bIns="49794">
            <a:normAutofit/>
          </a:bodyPr>
          <a:lstStyle>
            <a:lvl1pPr marL="0" marR="0" indent="0" algn="l" defTabSz="497937" rtl="0" eaLnBrk="1" fontAlgn="auto" latinLnBrk="0" hangingPunct="1">
              <a:lnSpc>
                <a:spcPts val="2396"/>
              </a:lnSpc>
              <a:spcBef>
                <a:spcPct val="20000"/>
              </a:spcBef>
              <a:spcAft>
                <a:spcPts val="0"/>
              </a:spcAft>
              <a:buClrTx/>
              <a:buSzTx/>
              <a:buFont typeface="Lucida Grande"/>
              <a:buNone/>
              <a:tabLst/>
              <a:defRPr sz="2400" b="0" kern="1200">
                <a:solidFill>
                  <a:srgbClr val="004276"/>
                </a:solidFill>
                <a:latin typeface="Calibri"/>
                <a:ea typeface="+mn-ea"/>
                <a:cs typeface="Calibri"/>
              </a:defRPr>
            </a:lvl1pPr>
            <a:lvl2pPr marL="497937" indent="0" algn="ctr" defTabSz="497937" rtl="0" eaLnBrk="1" latinLnBrk="0" hangingPunct="1">
              <a:spcBef>
                <a:spcPct val="20000"/>
              </a:spcBef>
              <a:buFont typeface="Lucida Grande"/>
              <a:buNone/>
              <a:defRPr sz="1700" kern="1200">
                <a:solidFill>
                  <a:schemeClr val="tx1">
                    <a:tint val="75000"/>
                  </a:schemeClr>
                </a:solidFill>
                <a:latin typeface="+mn-lt"/>
                <a:ea typeface="+mn-ea"/>
                <a:cs typeface="+mn-cs"/>
              </a:defRPr>
            </a:lvl2pPr>
            <a:lvl3pPr marL="995873" indent="0" algn="ctr" defTabSz="497937" rtl="0" eaLnBrk="1" latinLnBrk="0" hangingPunct="1">
              <a:spcBef>
                <a:spcPct val="20000"/>
              </a:spcBef>
              <a:buFont typeface="Lucida Grande"/>
              <a:buNone/>
              <a:defRPr sz="1700" kern="1200">
                <a:solidFill>
                  <a:schemeClr val="tx1">
                    <a:tint val="75000"/>
                  </a:schemeClr>
                </a:solidFill>
                <a:latin typeface="+mn-lt"/>
                <a:ea typeface="+mn-ea"/>
                <a:cs typeface="+mn-cs"/>
              </a:defRPr>
            </a:lvl3pPr>
            <a:lvl4pPr marL="1493810" indent="0" algn="ctr" defTabSz="497937" rtl="0" eaLnBrk="1" latinLnBrk="0" hangingPunct="1">
              <a:spcBef>
                <a:spcPct val="20000"/>
              </a:spcBef>
              <a:buFont typeface="Lucida Grande"/>
              <a:buNone/>
              <a:defRPr sz="1700" kern="1200">
                <a:solidFill>
                  <a:schemeClr val="tx1">
                    <a:tint val="75000"/>
                  </a:schemeClr>
                </a:solidFill>
                <a:latin typeface="+mn-lt"/>
                <a:ea typeface="+mn-ea"/>
                <a:cs typeface="+mn-cs"/>
              </a:defRPr>
            </a:lvl4pPr>
            <a:lvl5pPr marL="1991746" indent="0" algn="ctr" defTabSz="497937" rtl="0" eaLnBrk="1" latinLnBrk="0" hangingPunct="1">
              <a:spcBef>
                <a:spcPct val="20000"/>
              </a:spcBef>
              <a:buFont typeface="Lucida Grande"/>
              <a:buNone/>
              <a:defRPr sz="1700" kern="1200">
                <a:solidFill>
                  <a:schemeClr val="tx1">
                    <a:tint val="75000"/>
                  </a:schemeClr>
                </a:solidFill>
                <a:latin typeface="+mn-lt"/>
                <a:ea typeface="+mn-ea"/>
                <a:cs typeface="+mn-cs"/>
              </a:defRPr>
            </a:lvl5pPr>
            <a:lvl6pPr marL="2489683" indent="0" algn="ctr" defTabSz="497937" rtl="0" eaLnBrk="1" latinLnBrk="0" hangingPunct="1">
              <a:spcBef>
                <a:spcPct val="20000"/>
              </a:spcBef>
              <a:buFont typeface="Arial"/>
              <a:buNone/>
              <a:defRPr sz="2200" kern="1200">
                <a:solidFill>
                  <a:schemeClr val="tx1">
                    <a:tint val="75000"/>
                  </a:schemeClr>
                </a:solidFill>
                <a:latin typeface="+mn-lt"/>
                <a:ea typeface="+mn-ea"/>
                <a:cs typeface="+mn-cs"/>
              </a:defRPr>
            </a:lvl6pPr>
            <a:lvl7pPr marL="2987619" indent="0" algn="ctr" defTabSz="497937" rtl="0" eaLnBrk="1" latinLnBrk="0" hangingPunct="1">
              <a:spcBef>
                <a:spcPct val="20000"/>
              </a:spcBef>
              <a:buFont typeface="Arial"/>
              <a:buNone/>
              <a:defRPr sz="2200" kern="1200">
                <a:solidFill>
                  <a:schemeClr val="tx1">
                    <a:tint val="75000"/>
                  </a:schemeClr>
                </a:solidFill>
                <a:latin typeface="+mn-lt"/>
                <a:ea typeface="+mn-ea"/>
                <a:cs typeface="+mn-cs"/>
              </a:defRPr>
            </a:lvl7pPr>
            <a:lvl8pPr marL="3485556" indent="0" algn="ctr" defTabSz="497937" rtl="0" eaLnBrk="1" latinLnBrk="0" hangingPunct="1">
              <a:spcBef>
                <a:spcPct val="20000"/>
              </a:spcBef>
              <a:buFont typeface="Arial"/>
              <a:buNone/>
              <a:defRPr sz="2200" kern="1200">
                <a:solidFill>
                  <a:schemeClr val="tx1">
                    <a:tint val="75000"/>
                  </a:schemeClr>
                </a:solidFill>
                <a:latin typeface="+mn-lt"/>
                <a:ea typeface="+mn-ea"/>
                <a:cs typeface="+mn-cs"/>
              </a:defRPr>
            </a:lvl8pPr>
            <a:lvl9pPr marL="3983492" indent="0" algn="ctr" defTabSz="497937" rtl="0" eaLnBrk="1" latinLnBrk="0" hangingPunct="1">
              <a:spcBef>
                <a:spcPct val="20000"/>
              </a:spcBef>
              <a:buFont typeface="Arial"/>
              <a:buNone/>
              <a:defRPr sz="2200" kern="1200">
                <a:solidFill>
                  <a:schemeClr val="tx1">
                    <a:tint val="75000"/>
                  </a:schemeClr>
                </a:solidFill>
                <a:latin typeface="+mn-lt"/>
                <a:ea typeface="+mn-ea"/>
                <a:cs typeface="+mn-cs"/>
              </a:defRPr>
            </a:lvl9pPr>
          </a:lstStyle>
          <a:p>
            <a:endParaRPr lang="en-US" dirty="0">
              <a:solidFill>
                <a:srgbClr val="5B6770"/>
              </a:solidFill>
            </a:endParaRPr>
          </a:p>
        </p:txBody>
      </p:sp>
      <p:sp>
        <p:nvSpPr>
          <p:cNvPr id="4" name="Segnaposto contenuto 18"/>
          <p:cNvSpPr txBox="1">
            <a:spLocks/>
          </p:cNvSpPr>
          <p:nvPr/>
        </p:nvSpPr>
        <p:spPr>
          <a:xfrm>
            <a:off x="2541630" y="2628503"/>
            <a:ext cx="7304087" cy="919237"/>
          </a:xfrm>
          <a:prstGeom prst="rect">
            <a:avLst/>
          </a:prstGeom>
        </p:spPr>
        <p:txBody>
          <a:bodyPr/>
          <a:lstStyle>
            <a:lvl1pPr marL="0" indent="0" algn="l" defTabSz="497937" rtl="0" eaLnBrk="1" latinLnBrk="0" hangingPunct="1">
              <a:lnSpc>
                <a:spcPts val="3000"/>
              </a:lnSpc>
              <a:spcBef>
                <a:spcPct val="20000"/>
              </a:spcBef>
              <a:buFont typeface="Lucida Grande"/>
              <a:buNone/>
              <a:defRPr sz="2800" b="1" kern="1200" baseline="0">
                <a:solidFill>
                  <a:srgbClr val="004276"/>
                </a:solidFill>
                <a:latin typeface="+mn-lt"/>
                <a:ea typeface="+mn-ea"/>
                <a:cs typeface="+mn-cs"/>
              </a:defRPr>
            </a:lvl1pPr>
            <a:lvl2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2pPr>
            <a:lvl3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3pPr>
            <a:lvl4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4pPr>
            <a:lvl5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5pPr>
            <a:lvl6pPr marL="2738651" indent="-248968" algn="l" defTabSz="497937" rtl="0" eaLnBrk="1" latinLnBrk="0" hangingPunct="1">
              <a:spcBef>
                <a:spcPct val="20000"/>
              </a:spcBef>
              <a:buFont typeface="Arial"/>
              <a:buChar char="•"/>
              <a:defRPr sz="2200" kern="1200">
                <a:solidFill>
                  <a:schemeClr val="tx1"/>
                </a:solidFill>
                <a:latin typeface="+mn-lt"/>
                <a:ea typeface="+mn-ea"/>
                <a:cs typeface="+mn-cs"/>
              </a:defRPr>
            </a:lvl6pPr>
            <a:lvl7pPr marL="3236587" indent="-248968" algn="l" defTabSz="497937" rtl="0" eaLnBrk="1" latinLnBrk="0" hangingPunct="1">
              <a:spcBef>
                <a:spcPct val="20000"/>
              </a:spcBef>
              <a:buFont typeface="Arial"/>
              <a:buChar char="•"/>
              <a:defRPr sz="2200" kern="1200">
                <a:solidFill>
                  <a:schemeClr val="tx1"/>
                </a:solidFill>
                <a:latin typeface="+mn-lt"/>
                <a:ea typeface="+mn-ea"/>
                <a:cs typeface="+mn-cs"/>
              </a:defRPr>
            </a:lvl7pPr>
            <a:lvl8pPr marL="3734524" indent="-248968" algn="l" defTabSz="497937" rtl="0" eaLnBrk="1" latinLnBrk="0" hangingPunct="1">
              <a:spcBef>
                <a:spcPct val="20000"/>
              </a:spcBef>
              <a:buFont typeface="Arial"/>
              <a:buChar char="•"/>
              <a:defRPr sz="2200" kern="1200">
                <a:solidFill>
                  <a:schemeClr val="tx1"/>
                </a:solidFill>
                <a:latin typeface="+mn-lt"/>
                <a:ea typeface="+mn-ea"/>
                <a:cs typeface="+mn-cs"/>
              </a:defRPr>
            </a:lvl8pPr>
            <a:lvl9pPr marL="4232460" indent="-248968" algn="l" defTabSz="497937" rtl="0" eaLnBrk="1" latinLnBrk="0" hangingPunct="1">
              <a:spcBef>
                <a:spcPct val="20000"/>
              </a:spcBef>
              <a:buFont typeface="Arial"/>
              <a:buChar char="•"/>
              <a:defRPr sz="2200" kern="1200">
                <a:solidFill>
                  <a:schemeClr val="tx1"/>
                </a:solidFill>
                <a:latin typeface="+mn-lt"/>
                <a:ea typeface="+mn-ea"/>
                <a:cs typeface="+mn-cs"/>
              </a:defRPr>
            </a:lvl9pPr>
          </a:lstStyle>
          <a:p>
            <a:r>
              <a:rPr lang="it-IT" dirty="0" smtClean="0">
                <a:solidFill>
                  <a:srgbClr val="5B6770"/>
                </a:solidFill>
              </a:rPr>
              <a:t>L’offerta per beni e servizi per il funzionamento della PA</a:t>
            </a:r>
            <a:endParaRPr lang="it-IT" dirty="0">
              <a:solidFill>
                <a:srgbClr val="5B6770"/>
              </a:solidFill>
            </a:endParaRPr>
          </a:p>
          <a:p>
            <a:endParaRPr lang="it-IT" sz="2400" smtClean="0">
              <a:solidFill>
                <a:srgbClr val="5B6770"/>
              </a:solidFill>
            </a:endParaRPr>
          </a:p>
          <a:p>
            <a:r>
              <a:rPr lang="it-IT" sz="2400" smtClean="0">
                <a:solidFill>
                  <a:srgbClr val="5B6770"/>
                </a:solidFill>
              </a:rPr>
              <a:t>Schede </a:t>
            </a:r>
            <a:r>
              <a:rPr lang="it-IT" sz="2400" dirty="0" smtClean="0">
                <a:solidFill>
                  <a:srgbClr val="5B6770"/>
                </a:solidFill>
              </a:rPr>
              <a:t>iniziative</a:t>
            </a:r>
            <a:endParaRPr lang="it-IT" sz="2400" dirty="0">
              <a:solidFill>
                <a:srgbClr val="5B677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684" y="6300911"/>
            <a:ext cx="648072" cy="548368"/>
          </a:xfrm>
          <a:prstGeom prst="rect">
            <a:avLst/>
          </a:prstGeom>
        </p:spPr>
      </p:pic>
    </p:spTree>
    <p:extLst>
      <p:ext uri="{BB962C8B-B14F-4D97-AF65-F5344CB8AC3E}">
        <p14:creationId xmlns:p14="http://schemas.microsoft.com/office/powerpoint/2010/main" val="1045436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a:t>Buoni pasto 10 </a:t>
            </a:r>
            <a:r>
              <a:rPr lang="it-IT" dirty="0" smtClean="0"/>
              <a:t>(3/3</a:t>
            </a:r>
            <a:r>
              <a:rPr lang="it-IT" dirty="0"/>
              <a:t>)</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450157" y="1620000"/>
          <a:ext cx="9830794" cy="1406040"/>
        </p:xfrm>
        <a:graphic>
          <a:graphicData uri="http://schemas.openxmlformats.org/drawingml/2006/table">
            <a:tbl>
              <a:tblPr bandRow="1">
                <a:tableStyleId>{2D5ABB26-0587-4C30-8999-92F81FD0307C}</a:tableStyleId>
              </a:tblPr>
              <a:tblGrid>
                <a:gridCol w="57606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988833">
                  <a:extLst>
                    <a:ext uri="{9D8B030D-6E8A-4147-A177-3AD203B41FA5}">
                      <a16:colId xmlns:a16="http://schemas.microsoft.com/office/drawing/2014/main" val="20002"/>
                    </a:ext>
                  </a:extLst>
                </a:gridCol>
                <a:gridCol w="932849">
                  <a:extLst>
                    <a:ext uri="{9D8B030D-6E8A-4147-A177-3AD203B41FA5}">
                      <a16:colId xmlns:a16="http://schemas.microsoft.com/office/drawing/2014/main" val="20003"/>
                    </a:ext>
                  </a:extLst>
                </a:gridCol>
                <a:gridCol w="670606">
                  <a:extLst>
                    <a:ext uri="{9D8B030D-6E8A-4147-A177-3AD203B41FA5}">
                      <a16:colId xmlns:a16="http://schemas.microsoft.com/office/drawing/2014/main" val="2670798473"/>
                    </a:ext>
                  </a:extLst>
                </a:gridCol>
                <a:gridCol w="2702003">
                  <a:extLst>
                    <a:ext uri="{9D8B030D-6E8A-4147-A177-3AD203B41FA5}">
                      <a16:colId xmlns:a16="http://schemas.microsoft.com/office/drawing/2014/main" val="20004"/>
                    </a:ext>
                  </a:extLst>
                </a:gridCol>
              </a:tblGrid>
              <a:tr h="253360">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smtClean="0">
                          <a:solidFill>
                            <a:srgbClr val="404040"/>
                          </a:solidFill>
                          <a:latin typeface="+mn-lt"/>
                        </a:rPr>
                        <a:t>Lotto</a:t>
                      </a:r>
                      <a:endParaRPr lang="it-IT" sz="1100" dirty="0">
                        <a:solidFill>
                          <a:srgbClr val="40404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smtClean="0">
                          <a:solidFill>
                            <a:srgbClr val="404040"/>
                          </a:solidFill>
                          <a:latin typeface="+mn-lt"/>
                        </a:rPr>
                        <a:t>Descrizione</a:t>
                      </a:r>
                      <a:endParaRPr lang="it-IT" sz="1100" dirty="0">
                        <a:solidFill>
                          <a:srgbClr val="40404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Attivazione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Scadenza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Fornitori</a:t>
                      </a:r>
                      <a:endParaRPr lang="it-IT" sz="900" b="0" dirty="0">
                        <a:solidFill>
                          <a:srgbClr val="404040"/>
                        </a:solidFill>
                        <a:latin typeface="+mn-lt"/>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2968">
                <a:tc>
                  <a:txBody>
                    <a:bodyPr/>
                    <a:lstStyle/>
                    <a:p>
                      <a:pPr algn="ctr"/>
                      <a:r>
                        <a:rPr lang="it-IT" sz="1800" b="1" dirty="0" smtClean="0">
                          <a:solidFill>
                            <a:srgbClr val="821B4C"/>
                          </a:solidFill>
                          <a:latin typeface="+mn-lt"/>
                        </a:rPr>
                        <a:t>13</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Lotto accessorio NORD</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PELLEGRINI 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122438"/>
                  </a:ext>
                </a:extLst>
              </a:tr>
              <a:tr h="172968">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ctr"/>
                      <a:r>
                        <a:rPr lang="it-IT" sz="1800" b="1" smtClean="0">
                          <a:solidFill>
                            <a:srgbClr val="821B4C"/>
                          </a:solidFill>
                          <a:latin typeface="+mn-lt"/>
                        </a:rPr>
                        <a:t>14</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l"/>
                      <a:r>
                        <a:rPr lang="it-IT" sz="1000" b="0" kern="1200" dirty="0" smtClean="0">
                          <a:solidFill>
                            <a:srgbClr val="404040"/>
                          </a:solidFill>
                          <a:effectLst/>
                          <a:latin typeface="+mn-lt"/>
                        </a:rPr>
                        <a:t>Lotto accessorio CENTRO</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SODEXO BENEFITS &amp; REWARDS SERVICES ITALIA </a:t>
                      </a:r>
                      <a:r>
                        <a:rPr lang="en-US" sz="900" kern="1200" dirty="0" err="1" smtClean="0">
                          <a:solidFill>
                            <a:srgbClr val="404040"/>
                          </a:solidFill>
                          <a:latin typeface="+mn-lt"/>
                          <a:ea typeface="ＭＳ Ｐゴシック"/>
                          <a:cs typeface="+mn-cs"/>
                        </a:rPr>
                        <a:t>S.r.l</a:t>
                      </a:r>
                      <a:r>
                        <a:rPr lang="en-US" sz="900" kern="1200" dirty="0" smtClean="0">
                          <a:solidFill>
                            <a:srgbClr val="404040"/>
                          </a:solidFill>
                          <a:latin typeface="+mn-lt"/>
                          <a:ea typeface="ＭＳ Ｐゴシック"/>
                          <a:cs typeface="+mn-cs"/>
                        </a:rPr>
                        <a:t>.</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2968">
                <a:tc>
                  <a:txBody>
                    <a:bodyPr/>
                    <a:lstStyle/>
                    <a:p>
                      <a:pPr algn="ctr"/>
                      <a:r>
                        <a:rPr lang="it-IT" sz="1800" b="1" dirty="0" smtClean="0">
                          <a:solidFill>
                            <a:srgbClr val="821B4C"/>
                          </a:solidFill>
                          <a:latin typeface="+mn-lt"/>
                        </a:rPr>
                        <a:t>15</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Lotto accessorio SUD</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EP 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420312"/>
                  </a:ext>
                </a:extLst>
              </a:tr>
            </a:tbl>
          </a:graphicData>
        </a:graphic>
      </p:graphicFrame>
      <p:sp>
        <p:nvSpPr>
          <p:cNvPr id="8" name="CasellaDiTesto 7">
            <a:extLst>
              <a:ext uri="{FF2B5EF4-FFF2-40B4-BE49-F238E27FC236}">
                <a16:creationId xmlns:a16="http://schemas.microsoft.com/office/drawing/2014/main" id="{1AE2C511-57C5-4E83-A1DF-017A6043859B}"/>
              </a:ext>
            </a:extLst>
          </p:cNvPr>
          <p:cNvSpPr txBox="1"/>
          <p:nvPr/>
        </p:nvSpPr>
        <p:spPr>
          <a:xfrm>
            <a:off x="494606" y="900311"/>
            <a:ext cx="502806" cy="584775"/>
          </a:xfrm>
          <a:prstGeom prst="rect">
            <a:avLst/>
          </a:prstGeom>
          <a:noFill/>
        </p:spPr>
        <p:txBody>
          <a:bodyPr wrap="square">
            <a:spAutoFit/>
          </a:bodyPr>
          <a:lstStyle/>
          <a:p>
            <a:r>
              <a:rPr lang="it-IT" sz="1200" b="1" dirty="0">
                <a:solidFill>
                  <a:srgbClr val="313840"/>
                </a:solidFill>
              </a:rPr>
              <a:t>Lotti</a:t>
            </a:r>
          </a:p>
          <a:p>
            <a:pPr algn="ctr">
              <a:spcAft>
                <a:spcPts val="450"/>
              </a:spcAft>
            </a:pPr>
            <a:r>
              <a:rPr lang="it-IT" dirty="0" smtClean="0">
                <a:solidFill>
                  <a:srgbClr val="313840"/>
                </a:solidFill>
              </a:rPr>
              <a:t>15</a:t>
            </a:r>
            <a:endParaRPr lang="it-IT" sz="1200" dirty="0">
              <a:solidFill>
                <a:srgbClr val="313840"/>
              </a:solidFill>
            </a:endParaRP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422415" y="1149810"/>
            <a:ext cx="1944216" cy="246221"/>
          </a:xfrm>
          <a:prstGeom prst="rect">
            <a:avLst/>
          </a:prstGeom>
          <a:noFill/>
        </p:spPr>
        <p:txBody>
          <a:bodyPr wrap="square">
            <a:spAutoFit/>
          </a:bodyPr>
          <a:lstStyle/>
          <a:p>
            <a:r>
              <a:rPr lang="it-IT" sz="1000" b="1" dirty="0" smtClean="0">
                <a:solidFill>
                  <a:srgbClr val="404040"/>
                </a:solidFill>
                <a:latin typeface="+mn-lt"/>
              </a:rPr>
              <a:t>GEOGRAFICI</a:t>
            </a:r>
            <a:endParaRPr lang="it-IT" sz="1000" b="1" dirty="0"/>
          </a:p>
        </p:txBody>
      </p:sp>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3" name="CasellaDiTesto 32">
            <a:extLst>
              <a:ext uri="{FF2B5EF4-FFF2-40B4-BE49-F238E27FC236}">
                <a16:creationId xmlns:a16="http://schemas.microsoft.com/office/drawing/2014/main" id="{CF683A84-BB7D-4E71-942F-45D4CD1986A7}"/>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0" name="Picture 14" descr="Anteprima immagine">
            <a:extLst>
              <a:ext uri="{FF2B5EF4-FFF2-40B4-BE49-F238E27FC236}">
                <a16:creationId xmlns:a16="http://schemas.microsoft.com/office/drawing/2014/main" id="{450E32E6-715E-4616-8382-63500ED0F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1" name="CasellaDiTesto 40">
            <a:extLst>
              <a:ext uri="{FF2B5EF4-FFF2-40B4-BE49-F238E27FC236}">
                <a16:creationId xmlns:a16="http://schemas.microsoft.com/office/drawing/2014/main" id="{CE6A88D4-2B90-461C-AE33-638F64FE3F46}"/>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2"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3" name="CasellaDiTesto 42">
            <a:extLst>
              <a:ext uri="{FF2B5EF4-FFF2-40B4-BE49-F238E27FC236}">
                <a16:creationId xmlns:a16="http://schemas.microsoft.com/office/drawing/2014/main" id="{861B8305-91A3-4431-A6E6-84A835535A18}"/>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47" name="Picture 4">
            <a:extLst>
              <a:ext uri="{FF2B5EF4-FFF2-40B4-BE49-F238E27FC236}">
                <a16:creationId xmlns:a16="http://schemas.microsoft.com/office/drawing/2014/main" id="{6073E8CE-3623-4CAC-8495-B4FE01427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CA7DE07C-C9D6-4196-897A-24A93D3B80E4}"/>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49" name="Picture 10" descr="Anteprima immagine">
            <a:extLst>
              <a:ext uri="{FF2B5EF4-FFF2-40B4-BE49-F238E27FC236}">
                <a16:creationId xmlns:a16="http://schemas.microsoft.com/office/drawing/2014/main" id="{59F28454-E1E3-470E-9C12-B6E3F4CEF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37703372-DF4E-4642-9C60-495BDA8064CB}"/>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1" name="Picture 18" descr="Anteprima immagine">
            <a:extLst>
              <a:ext uri="{FF2B5EF4-FFF2-40B4-BE49-F238E27FC236}">
                <a16:creationId xmlns:a16="http://schemas.microsoft.com/office/drawing/2014/main" id="{C49BCBA6-8A80-45A4-AABE-B7D5F39C9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2" name="CasellaDiTesto 51">
            <a:extLst>
              <a:ext uri="{FF2B5EF4-FFF2-40B4-BE49-F238E27FC236}">
                <a16:creationId xmlns:a16="http://schemas.microsoft.com/office/drawing/2014/main" id="{B30C1573-29C3-4A15-B39D-4375EDC36AAF}"/>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3" name="Picture 12" descr="Anteprima immagine">
            <a:extLst>
              <a:ext uri="{FF2B5EF4-FFF2-40B4-BE49-F238E27FC236}">
                <a16:creationId xmlns:a16="http://schemas.microsoft.com/office/drawing/2014/main" id="{1BDB9D8F-AF2D-4630-9F28-AC580F240A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53">
            <a:extLst>
              <a:ext uri="{FF2B5EF4-FFF2-40B4-BE49-F238E27FC236}">
                <a16:creationId xmlns:a16="http://schemas.microsoft.com/office/drawing/2014/main" id="{600027C6-26AB-46C9-849D-76CF025DCDAD}"/>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55" name="Picture 16" descr="Anteprima immagine">
            <a:extLst>
              <a:ext uri="{FF2B5EF4-FFF2-40B4-BE49-F238E27FC236}">
                <a16:creationId xmlns:a16="http://schemas.microsoft.com/office/drawing/2014/main" id="{934E66CC-DCAB-48BC-BBFB-A05C7C410F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a:extLst>
              <a:ext uri="{FF2B5EF4-FFF2-40B4-BE49-F238E27FC236}">
                <a16:creationId xmlns:a16="http://schemas.microsoft.com/office/drawing/2014/main" id="{F182CB96-9E00-48AF-92D5-C837298F077C}"/>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pic>
        <p:nvPicPr>
          <p:cNvPr id="29"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860" y="1980431"/>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860" y="236231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860" y="2767519"/>
            <a:ext cx="180000"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Elemento grafico 24">
            <a:extLst>
              <a:ext uri="{FF2B5EF4-FFF2-40B4-BE49-F238E27FC236}">
                <a16:creationId xmlns:a16="http://schemas.microsoft.com/office/drawing/2014/main" id="{4E529F69-36B5-43BF-8E16-C52B862D7819}"/>
              </a:ext>
            </a:extLst>
          </p:cNvPr>
          <p:cNvGrpSpPr/>
          <p:nvPr/>
        </p:nvGrpSpPr>
        <p:grpSpPr>
          <a:xfrm>
            <a:off x="1128732" y="1161498"/>
            <a:ext cx="188223" cy="199541"/>
            <a:chOff x="9654363" y="2195816"/>
            <a:chExt cx="188223" cy="199541"/>
          </a:xfrm>
          <a:noFill/>
        </p:grpSpPr>
        <p:sp>
          <p:nvSpPr>
            <p:cNvPr id="35" name="Figura a mano libera: forma 20">
              <a:extLst>
                <a:ext uri="{FF2B5EF4-FFF2-40B4-BE49-F238E27FC236}">
                  <a16:creationId xmlns:a16="http://schemas.microsoft.com/office/drawing/2014/main" id="{BA07A60E-2FBD-42E9-84CB-ACDE026F84F4}"/>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57" name="Figura a mano libera: forma 21">
              <a:extLst>
                <a:ext uri="{FF2B5EF4-FFF2-40B4-BE49-F238E27FC236}">
                  <a16:creationId xmlns:a16="http://schemas.microsoft.com/office/drawing/2014/main" id="{7ED49B3E-1056-442C-9A3B-BD338623EDB5}"/>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58" name="Figura a mano libera: forma 22">
              <a:extLst>
                <a:ext uri="{FF2B5EF4-FFF2-40B4-BE49-F238E27FC236}">
                  <a16:creationId xmlns:a16="http://schemas.microsoft.com/office/drawing/2014/main" id="{C54411D1-947D-494E-A7D4-9F24FE551F3C}"/>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59" name="Figura a mano libera: forma 23">
              <a:extLst>
                <a:ext uri="{FF2B5EF4-FFF2-40B4-BE49-F238E27FC236}">
                  <a16:creationId xmlns:a16="http://schemas.microsoft.com/office/drawing/2014/main" id="{02ABC694-05A6-4CC4-B66D-BC4BDCC2A232}"/>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60" name="Figura a mano libera: forma 24">
              <a:extLst>
                <a:ext uri="{FF2B5EF4-FFF2-40B4-BE49-F238E27FC236}">
                  <a16:creationId xmlns:a16="http://schemas.microsoft.com/office/drawing/2014/main" id="{37908BCC-DC7F-4546-A0AA-24818433AB7F}"/>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61" name="Figura a mano libera: forma 25">
              <a:extLst>
                <a:ext uri="{FF2B5EF4-FFF2-40B4-BE49-F238E27FC236}">
                  <a16:creationId xmlns:a16="http://schemas.microsoft.com/office/drawing/2014/main" id="{41277142-C2A7-4E67-8083-9AB24E403FEC}"/>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62" name="Figura a mano libera: forma 26">
              <a:extLst>
                <a:ext uri="{FF2B5EF4-FFF2-40B4-BE49-F238E27FC236}">
                  <a16:creationId xmlns:a16="http://schemas.microsoft.com/office/drawing/2014/main" id="{C556BDD9-EC0F-4CC1-A651-E60A8C371E95}"/>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63" name="Figura a mano libera: forma 27">
              <a:extLst>
                <a:ext uri="{FF2B5EF4-FFF2-40B4-BE49-F238E27FC236}">
                  <a16:creationId xmlns:a16="http://schemas.microsoft.com/office/drawing/2014/main" id="{FF8D9C92-2493-4810-8E36-F5249CE1429E}"/>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spTree>
    <p:extLst>
      <p:ext uri="{BB962C8B-B14F-4D97-AF65-F5344CB8AC3E}">
        <p14:creationId xmlns:p14="http://schemas.microsoft.com/office/powerpoint/2010/main" val="121231492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
          <p:cNvCxnSpPr/>
          <p:nvPr/>
        </p:nvCxnSpPr>
        <p:spPr>
          <a:xfrm>
            <a:off x="2823393" y="1854729"/>
            <a:ext cx="0" cy="151200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19" name="Straight Connector 1"/>
          <p:cNvCxnSpPr/>
          <p:nvPr/>
        </p:nvCxnSpPr>
        <p:spPr>
          <a:xfrm>
            <a:off x="2823393" y="4055041"/>
            <a:ext cx="0" cy="949726"/>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Indice</a:t>
            </a:r>
          </a:p>
        </p:txBody>
      </p:sp>
      <p:graphicFrame>
        <p:nvGraphicFramePr>
          <p:cNvPr id="2" name="Tabella 1"/>
          <p:cNvGraphicFramePr>
            <a:graphicFrameLocks noGrp="1"/>
          </p:cNvGraphicFramePr>
          <p:nvPr>
            <p:extLst/>
          </p:nvPr>
        </p:nvGraphicFramePr>
        <p:xfrm>
          <a:off x="2406127" y="2257906"/>
          <a:ext cx="3384376" cy="111252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3</a:t>
                      </a:r>
                      <a:endParaRPr lang="it-IT" sz="1600" b="1" dirty="0"/>
                    </a:p>
                  </a:txBody>
                  <a:tcPr anchor="ctr"/>
                </a:tc>
                <a:tc>
                  <a:txBody>
                    <a:bodyPr/>
                    <a:lstStyle/>
                    <a:p>
                      <a:pPr marL="0" indent="0">
                        <a:spcAft>
                          <a:spcPts val="600"/>
                        </a:spcAft>
                      </a:pPr>
                      <a:r>
                        <a:rPr lang="it-IT" sz="1100" b="1" dirty="0" smtClean="0">
                          <a:solidFill>
                            <a:schemeClr val="tx1">
                              <a:lumMod val="75000"/>
                              <a:lumOff val="25000"/>
                            </a:schemeClr>
                          </a:solidFill>
                        </a:rPr>
                        <a:t>Alimenti e ristorazione - SDA</a:t>
                      </a:r>
                    </a:p>
                  </a:txBody>
                  <a:tcPr anchor="ctr"/>
                </a:tc>
                <a:extLst>
                  <a:ext uri="{0D108BD9-81ED-4DB2-BD59-A6C34878D82A}">
                    <a16:rowId xmlns:a16="http://schemas.microsoft.com/office/drawing/2014/main" val="1108195143"/>
                  </a:ext>
                </a:extLst>
              </a:tr>
              <a:tr h="370840">
                <a:tc>
                  <a:txBody>
                    <a:bodyPr/>
                    <a:lstStyle/>
                    <a:p>
                      <a:pPr algn="r"/>
                      <a:r>
                        <a:rPr lang="it-IT" sz="1600" b="1" dirty="0" smtClean="0"/>
                        <a:t>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a:t>
                      </a:r>
                      <a:r>
                        <a:rPr lang="it-IT" sz="1100" b="1" baseline="0" dirty="0" smtClean="0">
                          <a:solidFill>
                            <a:schemeClr val="tx1">
                              <a:lumMod val="75000"/>
                              <a:lumOff val="25000"/>
                            </a:schemeClr>
                          </a:solidFill>
                        </a:rPr>
                        <a:t> pasto 9</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r h="370840">
                <a:tc>
                  <a:txBody>
                    <a:bodyPr/>
                    <a:lstStyle/>
                    <a:p>
                      <a:pPr algn="r"/>
                      <a:r>
                        <a:rPr lang="it-IT" sz="1600" b="1" dirty="0" smtClean="0"/>
                        <a:t>8</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 pasto 10</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2663142395"/>
                  </a:ext>
                </a:extLst>
              </a:tr>
            </a:tbl>
          </a:graphicData>
        </a:graphic>
      </p:graphicFrame>
      <p:graphicFrame>
        <p:nvGraphicFramePr>
          <p:cNvPr id="80" name="Tabella 79"/>
          <p:cNvGraphicFramePr>
            <a:graphicFrameLocks noGrp="1"/>
          </p:cNvGraphicFramePr>
          <p:nvPr>
            <p:extLst/>
          </p:nvPr>
        </p:nvGraphicFramePr>
        <p:xfrm>
          <a:off x="2406127" y="4561055"/>
          <a:ext cx="3384376" cy="37084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12</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Arredi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bl>
          </a:graphicData>
        </a:graphic>
      </p:graphicFrame>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393" y="1566415"/>
            <a:ext cx="540000" cy="540000"/>
          </a:xfrm>
          <a:prstGeom prst="rect">
            <a:avLst/>
          </a:prstGeom>
        </p:spPr>
      </p:pic>
      <p:sp>
        <p:nvSpPr>
          <p:cNvPr id="14" name="CasellaDiTesto 13">
            <a:extLst>
              <a:ext uri="{FF2B5EF4-FFF2-40B4-BE49-F238E27FC236}">
                <a16:creationId xmlns:a16="http://schemas.microsoft.com/office/drawing/2014/main" id="{0B7D4BB7-6FBE-480D-ABCA-1CE996D71DDC}"/>
              </a:ext>
            </a:extLst>
          </p:cNvPr>
          <p:cNvSpPr txBox="1"/>
          <p:nvPr/>
        </p:nvSpPr>
        <p:spPr>
          <a:xfrm>
            <a:off x="450156" y="1605583"/>
            <a:ext cx="1985231" cy="461665"/>
          </a:xfrm>
          <a:prstGeom prst="rect">
            <a:avLst/>
          </a:prstGeom>
          <a:noFill/>
        </p:spPr>
        <p:txBody>
          <a:bodyPr wrap="square">
            <a:spAutoFit/>
          </a:bodyPr>
          <a:lstStyle/>
          <a:p>
            <a:pPr algn="r"/>
            <a:r>
              <a:rPr lang="it-IT" sz="1200" dirty="0">
                <a:solidFill>
                  <a:srgbClr val="313840"/>
                </a:solidFill>
                <a:latin typeface="+mj-lt"/>
              </a:rPr>
              <a:t>Alimenti, ristorazione e buoni pasto</a:t>
            </a: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393" y="3923540"/>
            <a:ext cx="540000" cy="540000"/>
          </a:xfrm>
          <a:prstGeom prst="rect">
            <a:avLst/>
          </a:prstGeom>
        </p:spPr>
      </p:pic>
      <p:sp>
        <p:nvSpPr>
          <p:cNvPr id="17" name="CasellaDiTesto 16">
            <a:extLst>
              <a:ext uri="{FF2B5EF4-FFF2-40B4-BE49-F238E27FC236}">
                <a16:creationId xmlns:a16="http://schemas.microsoft.com/office/drawing/2014/main" id="{0B7D4BB7-6FBE-480D-ABCA-1CE996D71DDC}"/>
              </a:ext>
            </a:extLst>
          </p:cNvPr>
          <p:cNvSpPr txBox="1"/>
          <p:nvPr/>
        </p:nvSpPr>
        <p:spPr>
          <a:xfrm>
            <a:off x="426884" y="3962708"/>
            <a:ext cx="1985231" cy="461665"/>
          </a:xfrm>
          <a:prstGeom prst="rect">
            <a:avLst/>
          </a:prstGeom>
          <a:noFill/>
        </p:spPr>
        <p:txBody>
          <a:bodyPr wrap="square" anchor="ctr">
            <a:spAutoFit/>
          </a:bodyPr>
          <a:lstStyle/>
          <a:p>
            <a:pPr algn="r"/>
            <a:r>
              <a:rPr lang="it-IT" sz="1200" dirty="0">
                <a:solidFill>
                  <a:srgbClr val="313840"/>
                </a:solidFill>
                <a:latin typeface="+mj-lt"/>
              </a:rPr>
              <a:t>Arredi, complementi ed elettrodomestici</a:t>
            </a:r>
          </a:p>
        </p:txBody>
      </p:sp>
      <p:cxnSp>
        <p:nvCxnSpPr>
          <p:cNvPr id="18" name="Straight Connector 1"/>
          <p:cNvCxnSpPr/>
          <p:nvPr/>
        </p:nvCxnSpPr>
        <p:spPr>
          <a:xfrm>
            <a:off x="6946674" y="1762421"/>
            <a:ext cx="0" cy="129813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graphicFrame>
        <p:nvGraphicFramePr>
          <p:cNvPr id="20" name="Tabella 19"/>
          <p:cNvGraphicFramePr>
            <a:graphicFrameLocks noGrp="1"/>
          </p:cNvGraphicFramePr>
          <p:nvPr>
            <p:extLst/>
          </p:nvPr>
        </p:nvGraphicFramePr>
        <p:xfrm>
          <a:off x="6498828" y="2257906"/>
          <a:ext cx="3384376" cy="79756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di gestione integrata delle trasferte di lavoro 4</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r h="370840">
                <a:tc>
                  <a:txBody>
                    <a:bodyPr/>
                    <a:lstStyle/>
                    <a:p>
                      <a:pPr algn="r"/>
                      <a:r>
                        <a:rPr lang="it-IT" sz="1600" b="1" dirty="0" smtClean="0"/>
                        <a:t>17</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postali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bl>
          </a:graphicData>
        </a:graphic>
      </p:graphicFrame>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674" y="1566415"/>
            <a:ext cx="540000" cy="540000"/>
          </a:xfrm>
          <a:prstGeom prst="rect">
            <a:avLst/>
          </a:prstGeom>
        </p:spPr>
      </p:pic>
      <p:sp>
        <p:nvSpPr>
          <p:cNvPr id="24" name="CasellaDiTesto 23">
            <a:extLst>
              <a:ext uri="{FF2B5EF4-FFF2-40B4-BE49-F238E27FC236}">
                <a16:creationId xmlns:a16="http://schemas.microsoft.com/office/drawing/2014/main" id="{0B7D4BB7-6FBE-480D-ABCA-1CE996D71DDC}"/>
              </a:ext>
            </a:extLst>
          </p:cNvPr>
          <p:cNvSpPr txBox="1"/>
          <p:nvPr/>
        </p:nvSpPr>
        <p:spPr>
          <a:xfrm>
            <a:off x="4552378" y="1605583"/>
            <a:ext cx="1985231" cy="461665"/>
          </a:xfrm>
          <a:prstGeom prst="rect">
            <a:avLst/>
          </a:prstGeom>
          <a:noFill/>
        </p:spPr>
        <p:txBody>
          <a:bodyPr wrap="square">
            <a:spAutoFit/>
          </a:bodyPr>
          <a:lstStyle/>
          <a:p>
            <a:pPr algn="r"/>
            <a:r>
              <a:rPr lang="it-IT" sz="1200" dirty="0">
                <a:solidFill>
                  <a:srgbClr val="313840"/>
                </a:solidFill>
                <a:latin typeface="+mj-lt"/>
              </a:rPr>
              <a:t>Servizi per il funzionamento </a:t>
            </a:r>
            <a:r>
              <a:rPr lang="it-IT" sz="1200" dirty="0" smtClean="0">
                <a:solidFill>
                  <a:srgbClr val="313840"/>
                </a:solidFill>
                <a:latin typeface="+mj-lt"/>
              </a:rPr>
              <a:t>delle </a:t>
            </a:r>
            <a:r>
              <a:rPr lang="it-IT" sz="1200" dirty="0">
                <a:solidFill>
                  <a:srgbClr val="313840"/>
                </a:solidFill>
                <a:latin typeface="+mj-lt"/>
              </a:rPr>
              <a:t>P.A.</a:t>
            </a:r>
          </a:p>
        </p:txBody>
      </p:sp>
    </p:spTree>
    <p:extLst>
      <p:ext uri="{BB962C8B-B14F-4D97-AF65-F5344CB8AC3E}">
        <p14:creationId xmlns:p14="http://schemas.microsoft.com/office/powerpoint/2010/main" val="19689782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a:t>Arredi (1/2)</a:t>
            </a: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348815" y="3003252"/>
            <a:ext cx="6893998" cy="1513235"/>
          </a:xfrm>
          <a:prstGeom prst="rect">
            <a:avLst/>
          </a:prstGeom>
          <a:noFill/>
        </p:spPr>
        <p:txBody>
          <a:bodyPr wrap="square">
            <a:spAutoFit/>
          </a:bodyPr>
          <a:lstStyle/>
          <a:p>
            <a:pPr marL="214313" indent="-214313">
              <a:spcAft>
                <a:spcPts val="450"/>
              </a:spcAft>
              <a:buFont typeface="Arial" panose="020B0604020202020204" pitchFamily="34" charset="0"/>
              <a:buChar char="•"/>
            </a:pPr>
            <a:r>
              <a:rPr lang="it-IT" sz="1400" dirty="0">
                <a:solidFill>
                  <a:schemeClr val="tx1">
                    <a:lumMod val="75000"/>
                    <a:lumOff val="25000"/>
                  </a:schemeClr>
                </a:solidFill>
              </a:rPr>
              <a:t>Pluralità di schede di prodotto per la fornitura di arredi scolastici, arredi per università e collettività, arredi sanitari e arredi per ufficio</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Possibilità di indicare l’elenco dei servizi connessi con la fornitura (ad es. installazione, durata della garanzia, etc.)</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Possibilità di definire i requisiti legati alle caratteristiche Green Public Procurement (ad es. sostenibilità ambientale del legno, Legno riciclato, Composti Organici Volatili (COV), etc.)</a:t>
            </a:r>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348816" y="1707739"/>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L’iniziativa offre la possibilità di acquistare arredi e complementi di arredo con diverse destinazioni </a:t>
            </a:r>
            <a:r>
              <a:rPr lang="it-IT" sz="1400" dirty="0" smtClean="0">
                <a:solidFill>
                  <a:schemeClr val="tx1">
                    <a:lumMod val="75000"/>
                    <a:lumOff val="25000"/>
                  </a:schemeClr>
                </a:solidFill>
              </a:rPr>
              <a:t>d’uso.</a:t>
            </a:r>
            <a:endParaRPr lang="it-IT" sz="1400" dirty="0">
              <a:solidFill>
                <a:schemeClr val="tx1">
                  <a:lumMod val="75000"/>
                  <a:lumOff val="25000"/>
                </a:schemeClr>
              </a:solidFill>
            </a:endParaRP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348815" y="2711289"/>
            <a:ext cx="2940077" cy="307777"/>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pic>
        <p:nvPicPr>
          <p:cNvPr id="3" name="Segnaposto immagine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587950" y="1141200"/>
            <a:ext cx="2700000" cy="1800000"/>
          </a:xfrm>
        </p:spPr>
      </p:pic>
      <p:sp>
        <p:nvSpPr>
          <p:cNvPr id="38" name="CasellaDiTesto 37">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Arredi</a:t>
            </a: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a:solidFill>
            <a:srgbClr val="2DA4A2"/>
          </a:solidFill>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5CF18BF7-124B-4BCB-8BAC-DC82A04E14CC}"/>
              </a:ext>
            </a:extLst>
          </p:cNvPr>
          <p:cNvGrpSpPr/>
          <p:nvPr/>
        </p:nvGrpSpPr>
        <p:grpSpPr>
          <a:xfrm>
            <a:off x="7722964" y="3081600"/>
            <a:ext cx="2545866" cy="4298661"/>
            <a:chOff x="7722964" y="2816067"/>
            <a:chExt cx="2545866" cy="4298661"/>
          </a:xfrm>
        </p:grpSpPr>
        <p:sp>
          <p:nvSpPr>
            <p:cNvPr id="46" name="CasellaDiTesto 45">
              <a:extLst>
                <a:ext uri="{FF2B5EF4-FFF2-40B4-BE49-F238E27FC236}">
                  <a16:creationId xmlns:a16="http://schemas.microsoft.com/office/drawing/2014/main" id="{E0BE3770-B40A-415D-AA95-3140F63953F2}"/>
                </a:ext>
              </a:extLst>
            </p:cNvPr>
            <p:cNvSpPr txBox="1"/>
            <p:nvPr/>
          </p:nvSpPr>
          <p:spPr>
            <a:xfrm>
              <a:off x="7722964" y="5469914"/>
              <a:ext cx="2376264" cy="646331"/>
            </a:xfrm>
            <a:prstGeom prst="rect">
              <a:avLst/>
            </a:prstGeom>
            <a:noFill/>
          </p:spPr>
          <p:txBody>
            <a:bodyPr wrap="square">
              <a:spAutoFit/>
            </a:bodyPr>
            <a:lstStyle/>
            <a:p>
              <a:r>
                <a:rPr lang="it-IT" sz="1200" b="1" dirty="0">
                  <a:solidFill>
                    <a:schemeClr val="tx1">
                      <a:lumMod val="75000"/>
                      <a:lumOff val="25000"/>
                    </a:schemeClr>
                  </a:solidFill>
                </a:rPr>
                <a:t>Criterio aggiudicazione</a:t>
              </a:r>
            </a:p>
            <a:p>
              <a:pPr>
                <a:spcAft>
                  <a:spcPts val="450"/>
                </a:spcAft>
              </a:pPr>
              <a:r>
                <a:rPr lang="it-IT" sz="1200" dirty="0">
                  <a:solidFill>
                    <a:schemeClr val="tx1">
                      <a:lumMod val="75000"/>
                      <a:lumOff val="25000"/>
                    </a:schemeClr>
                  </a:solidFill>
                </a:rPr>
                <a:t>Prezzo più basso / Offerta economicamente più vantaggiosa</a:t>
              </a:r>
            </a:p>
          </p:txBody>
        </p:sp>
        <p:grpSp>
          <p:nvGrpSpPr>
            <p:cNvPr id="56" name="Gruppo 55">
              <a:extLst>
                <a:ext uri="{FF2B5EF4-FFF2-40B4-BE49-F238E27FC236}">
                  <a16:creationId xmlns:a16="http://schemas.microsoft.com/office/drawing/2014/main" id="{5B40962C-2E54-4C9F-B5B8-E16DDA3BD256}"/>
                </a:ext>
              </a:extLst>
            </p:cNvPr>
            <p:cNvGrpSpPr/>
            <p:nvPr/>
          </p:nvGrpSpPr>
          <p:grpSpPr>
            <a:xfrm>
              <a:off x="9727870" y="3787893"/>
              <a:ext cx="188236" cy="200846"/>
              <a:chOff x="3060700" y="4723156"/>
              <a:chExt cx="1401951" cy="1495873"/>
            </a:xfrm>
          </p:grpSpPr>
          <p:sp>
            <p:nvSpPr>
              <p:cNvPr id="5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5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60"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18" name="CasellaDiTesto 17">
              <a:extLst>
                <a:ext uri="{FF2B5EF4-FFF2-40B4-BE49-F238E27FC236}">
                  <a16:creationId xmlns:a16="http://schemas.microsoft.com/office/drawing/2014/main" id="{D4BECAC2-0645-40D6-B10C-83E6B4308A7C}"/>
                </a:ext>
              </a:extLst>
            </p:cNvPr>
            <p:cNvSpPr txBox="1"/>
            <p:nvPr/>
          </p:nvSpPr>
          <p:spPr>
            <a:xfrm>
              <a:off x="9291680" y="3487312"/>
              <a:ext cx="977150"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smtClean="0">
                  <a:solidFill>
                    <a:srgbClr val="313840"/>
                  </a:solidFill>
                </a:rPr>
                <a:t>10</a:t>
              </a:r>
              <a:endParaRPr lang="it-IT" sz="12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492207"/>
              <a:ext cx="1450282" cy="553998"/>
            </a:xfrm>
            <a:prstGeom prst="rect">
              <a:avLst/>
            </a:prstGeom>
            <a:noFill/>
          </p:spPr>
          <p:txBody>
            <a:bodyPr wrap="square">
              <a:spAutoFit/>
            </a:bodyPr>
            <a:lstStyle/>
            <a:p>
              <a:r>
                <a:rPr lang="it-IT" sz="1200" b="1" dirty="0" smtClean="0">
                  <a:solidFill>
                    <a:srgbClr val="404040"/>
                  </a:solidFill>
                </a:rPr>
                <a:t>Pubblicato il</a:t>
              </a:r>
              <a:endParaRPr lang="it-IT" sz="1200" b="1" dirty="0">
                <a:solidFill>
                  <a:srgbClr val="404040"/>
                </a:solidFill>
              </a:endParaRPr>
            </a:p>
            <a:p>
              <a:pPr>
                <a:spcAft>
                  <a:spcPts val="450"/>
                </a:spcAft>
              </a:pPr>
              <a:r>
                <a:rPr lang="it-IT" sz="1800" dirty="0" smtClean="0">
                  <a:solidFill>
                    <a:schemeClr val="tx1">
                      <a:lumMod val="75000"/>
                      <a:lumOff val="25000"/>
                    </a:schemeClr>
                  </a:solidFill>
                </a:rPr>
                <a:t>03/07/2023</a:t>
              </a:r>
              <a:endParaRPr lang="it-IT" sz="1800" dirty="0">
                <a:solidFill>
                  <a:schemeClr val="tx1">
                    <a:lumMod val="75000"/>
                    <a:lumOff val="25000"/>
                  </a:schemeClr>
                </a:solidFill>
              </a:endParaRPr>
            </a:p>
          </p:txBody>
        </p:sp>
        <p:sp>
          <p:nvSpPr>
            <p:cNvPr id="29" name="CasellaDiTesto 28">
              <a:extLst>
                <a:ext uri="{FF2B5EF4-FFF2-40B4-BE49-F238E27FC236}">
                  <a16:creationId xmlns:a16="http://schemas.microsoft.com/office/drawing/2014/main" id="{C6BF1491-F2C2-4EA8-9818-DBEA7D41BD8D}"/>
                </a:ext>
              </a:extLst>
            </p:cNvPr>
            <p:cNvSpPr txBox="1"/>
            <p:nvPr/>
          </p:nvSpPr>
          <p:spPr>
            <a:xfrm>
              <a:off x="7722964" y="4829487"/>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Appalto specifico</a:t>
              </a: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160847"/>
              <a:ext cx="2376264" cy="553998"/>
            </a:xfrm>
            <a:prstGeom prst="rect">
              <a:avLst/>
            </a:prstGeom>
            <a:noFill/>
          </p:spPr>
          <p:txBody>
            <a:bodyPr wrap="square">
              <a:spAutoFit/>
            </a:bodyPr>
            <a:lstStyle/>
            <a:p>
              <a:r>
                <a:rPr lang="it-IT" sz="1200" b="1" dirty="0">
                  <a:solidFill>
                    <a:schemeClr val="tx1">
                      <a:lumMod val="75000"/>
                      <a:lumOff val="25000"/>
                    </a:schemeClr>
                  </a:solidFill>
                </a:rPr>
                <a:t>Soglia comunitaria</a:t>
              </a:r>
            </a:p>
            <a:p>
              <a:pPr>
                <a:spcAft>
                  <a:spcPts val="450"/>
                </a:spcAft>
              </a:pPr>
              <a:r>
                <a:rPr lang="it-IT" sz="1800" dirty="0">
                  <a:solidFill>
                    <a:schemeClr val="tx1">
                      <a:lumMod val="75000"/>
                      <a:lumOff val="25000"/>
                    </a:schemeClr>
                  </a:solidFill>
                </a:rPr>
                <a:t>sopra soglia</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588943"/>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3"/>
                </a:rPr>
                <a:t>Scheda riassuntiva</a:t>
              </a:r>
              <a:endParaRPr lang="it-IT" sz="1200" dirty="0">
                <a:solidFill>
                  <a:srgbClr val="404040"/>
                </a:solidFill>
                <a:ea typeface="ＭＳ Ｐゴシック"/>
              </a:endParaRPr>
            </a:p>
          </p:txBody>
        </p:sp>
        <p:sp>
          <p:nvSpPr>
            <p:cNvPr id="39" name="CasellaDiTesto 38">
              <a:extLst>
                <a:ext uri="{FF2B5EF4-FFF2-40B4-BE49-F238E27FC236}">
                  <a16:creationId xmlns:a16="http://schemas.microsoft.com/office/drawing/2014/main" id="{0B7D4BB7-6FBE-480D-ABCA-1CE996D71DDC}"/>
                </a:ext>
              </a:extLst>
            </p:cNvPr>
            <p:cNvSpPr txBox="1"/>
            <p:nvPr/>
          </p:nvSpPr>
          <p:spPr>
            <a:xfrm>
              <a:off x="8266949" y="2916347"/>
              <a:ext cx="1985231" cy="430887"/>
            </a:xfrm>
            <a:prstGeom prst="rect">
              <a:avLst/>
            </a:prstGeom>
            <a:noFill/>
          </p:spPr>
          <p:txBody>
            <a:bodyPr wrap="square">
              <a:spAutoFit/>
            </a:bodyPr>
            <a:lstStyle/>
            <a:p>
              <a:r>
                <a:rPr lang="it-IT" sz="1100" dirty="0" smtClean="0">
                  <a:solidFill>
                    <a:srgbClr val="313840"/>
                  </a:solidFill>
                  <a:latin typeface="+mj-lt"/>
                </a:rPr>
                <a:t>Arredi, complementi ed elettrodomestici</a:t>
              </a:r>
              <a:endParaRPr lang="it-IT" sz="1100" dirty="0">
                <a:solidFill>
                  <a:srgbClr val="313840"/>
                </a:solidFill>
                <a:latin typeface="+mj-lt"/>
              </a:endParaRPr>
            </a:p>
          </p:txBody>
        </p:sp>
        <p:pic>
          <p:nvPicPr>
            <p:cNvPr id="40"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779" y="2816067"/>
              <a:ext cx="462170" cy="462170"/>
            </a:xfrm>
            <a:prstGeom prst="rect">
              <a:avLst/>
            </a:prstGeom>
          </p:spPr>
        </p:pic>
      </p:grpSp>
      <p:grpSp>
        <p:nvGrpSpPr>
          <p:cNvPr id="41" name="Gruppo 40">
            <a:extLst>
              <a:ext uri="{FF2B5EF4-FFF2-40B4-BE49-F238E27FC236}">
                <a16:creationId xmlns:a16="http://schemas.microsoft.com/office/drawing/2014/main" id="{B10C4082-23D8-4223-A734-D801B27B9192}"/>
              </a:ext>
            </a:extLst>
          </p:cNvPr>
          <p:cNvGrpSpPr/>
          <p:nvPr/>
        </p:nvGrpSpPr>
        <p:grpSpPr>
          <a:xfrm>
            <a:off x="9185145" y="819399"/>
            <a:ext cx="1187164" cy="246221"/>
            <a:chOff x="8963365" y="939299"/>
            <a:chExt cx="1187164" cy="246221"/>
          </a:xfrm>
        </p:grpSpPr>
        <p:sp>
          <p:nvSpPr>
            <p:cNvPr id="42" name="Rettangolo con angoli arrotondati 40">
              <a:extLst>
                <a:ext uri="{FF2B5EF4-FFF2-40B4-BE49-F238E27FC236}">
                  <a16:creationId xmlns:a16="http://schemas.microsoft.com/office/drawing/2014/main" id="{695472BC-9AB7-4438-B122-F39B7BEAC355}"/>
                </a:ext>
              </a:extLst>
            </p:cNvPr>
            <p:cNvSpPr/>
            <p:nvPr/>
          </p:nvSpPr>
          <p:spPr>
            <a:xfrm>
              <a:off x="8964803" y="956523"/>
              <a:ext cx="1185726" cy="223917"/>
            </a:xfrm>
            <a:prstGeom prst="roundRect">
              <a:avLst>
                <a:gd name="adj" fmla="val 2705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b="1" dirty="0">
                <a:highlight>
                  <a:srgbClr val="956B9C"/>
                </a:highlight>
              </a:endParaRPr>
            </a:p>
          </p:txBody>
        </p:sp>
        <p:grpSp>
          <p:nvGrpSpPr>
            <p:cNvPr id="43" name="Gruppo 42">
              <a:extLst>
                <a:ext uri="{FF2B5EF4-FFF2-40B4-BE49-F238E27FC236}">
                  <a16:creationId xmlns:a16="http://schemas.microsoft.com/office/drawing/2014/main" id="{888E94A7-BF2A-4A11-B415-843B1A1601E9}"/>
                </a:ext>
              </a:extLst>
            </p:cNvPr>
            <p:cNvGrpSpPr/>
            <p:nvPr/>
          </p:nvGrpSpPr>
          <p:grpSpPr>
            <a:xfrm>
              <a:off x="8963365" y="939299"/>
              <a:ext cx="1147699" cy="246221"/>
              <a:chOff x="9019760" y="985639"/>
              <a:chExt cx="1147699" cy="246221"/>
            </a:xfrm>
          </p:grpSpPr>
          <p:sp>
            <p:nvSpPr>
              <p:cNvPr id="44" name="CasellaDiTesto 43">
                <a:hlinkClick r:id="rId5"/>
                <a:extLst>
                  <a:ext uri="{FF2B5EF4-FFF2-40B4-BE49-F238E27FC236}">
                    <a16:creationId xmlns:a16="http://schemas.microsoft.com/office/drawing/2014/main" id="{67A926E4-F226-4555-8325-C833483BE578}"/>
                  </a:ext>
                </a:extLst>
              </p:cNvPr>
              <p:cNvSpPr txBox="1"/>
              <p:nvPr/>
            </p:nvSpPr>
            <p:spPr>
              <a:xfrm>
                <a:off x="9019760" y="985639"/>
                <a:ext cx="1147699" cy="246221"/>
              </a:xfrm>
              <a:prstGeom prst="rect">
                <a:avLst/>
              </a:prstGeom>
              <a:noFill/>
            </p:spPr>
            <p:txBody>
              <a:bodyPr wrap="square">
                <a:spAutoFit/>
              </a:bodyPr>
              <a:lstStyle/>
              <a:p>
                <a:pPr>
                  <a:spcAft>
                    <a:spcPts val="450"/>
                  </a:spcAft>
                </a:pPr>
                <a:r>
                  <a:rPr lang="it-IT" sz="1000" b="1" dirty="0">
                    <a:solidFill>
                      <a:srgbClr val="8ADB53"/>
                    </a:solidFill>
                  </a:rPr>
                  <a:t>ACQUISTI VERDI</a:t>
                </a:r>
              </a:p>
            </p:txBody>
          </p:sp>
          <p:grpSp>
            <p:nvGrpSpPr>
              <p:cNvPr id="45" name="Elemento grafico 54">
                <a:extLst>
                  <a:ext uri="{FF2B5EF4-FFF2-40B4-BE49-F238E27FC236}">
                    <a16:creationId xmlns:a16="http://schemas.microsoft.com/office/drawing/2014/main" id="{E14B41ED-92FC-4564-8C9A-EA0ED9F33527}"/>
                  </a:ext>
                </a:extLst>
              </p:cNvPr>
              <p:cNvGrpSpPr/>
              <p:nvPr/>
            </p:nvGrpSpPr>
            <p:grpSpPr>
              <a:xfrm>
                <a:off x="10012935" y="1061795"/>
                <a:ext cx="107228" cy="107228"/>
                <a:chOff x="5020713" y="3716970"/>
                <a:chExt cx="293923" cy="293923"/>
              </a:xfrm>
            </p:grpSpPr>
            <p:sp>
              <p:nvSpPr>
                <p:cNvPr id="48" name="Figura a mano libera: forma 44">
                  <a:extLst>
                    <a:ext uri="{FF2B5EF4-FFF2-40B4-BE49-F238E27FC236}">
                      <a16:creationId xmlns:a16="http://schemas.microsoft.com/office/drawing/2014/main" id="{D0A12CF5-79ED-49E7-AAB1-53A5B6155CE6}"/>
                    </a:ext>
                  </a:extLst>
                </p:cNvPr>
                <p:cNvSpPr/>
                <p:nvPr/>
              </p:nvSpPr>
              <p:spPr>
                <a:xfrm>
                  <a:off x="5020713" y="3716970"/>
                  <a:ext cx="293923" cy="293923"/>
                </a:xfrm>
                <a:custGeom>
                  <a:avLst/>
                  <a:gdLst>
                    <a:gd name="connsiteX0" fmla="*/ 3969 w 293923"/>
                    <a:gd name="connsiteY0" fmla="*/ 289955 h 293923"/>
                    <a:gd name="connsiteX1" fmla="*/ 229480 w 293923"/>
                    <a:gd name="connsiteY1" fmla="*/ 229480 h 293923"/>
                    <a:gd name="connsiteX2" fmla="*/ 289955 w 293923"/>
                    <a:gd name="connsiteY2" fmla="*/ 3969 h 293923"/>
                    <a:gd name="connsiteX3" fmla="*/ 64444 w 293923"/>
                    <a:gd name="connsiteY3" fmla="*/ 64444 h 293923"/>
                    <a:gd name="connsiteX4" fmla="*/ 3969 w 293923"/>
                    <a:gd name="connsiteY4" fmla="*/ 289955 h 2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23" h="293923">
                      <a:moveTo>
                        <a:pt x="3969" y="289955"/>
                      </a:moveTo>
                      <a:cubicBezTo>
                        <a:pt x="3969" y="289955"/>
                        <a:pt x="141875" y="317084"/>
                        <a:pt x="229480" y="229480"/>
                      </a:cubicBezTo>
                      <a:cubicBezTo>
                        <a:pt x="317084" y="141875"/>
                        <a:pt x="289955" y="3969"/>
                        <a:pt x="289955" y="3969"/>
                      </a:cubicBezTo>
                      <a:cubicBezTo>
                        <a:pt x="289955" y="3969"/>
                        <a:pt x="152048" y="-23161"/>
                        <a:pt x="64444" y="64444"/>
                      </a:cubicBezTo>
                      <a:cubicBezTo>
                        <a:pt x="-23161" y="152048"/>
                        <a:pt x="3969" y="289955"/>
                        <a:pt x="3969" y="289955"/>
                      </a:cubicBezTo>
                      <a:close/>
                    </a:path>
                  </a:pathLst>
                </a:custGeom>
                <a:solidFill>
                  <a:srgbClr val="C3EA21"/>
                </a:solidFill>
                <a:ln w="5495" cap="flat">
                  <a:noFill/>
                  <a:prstDash val="solid"/>
                  <a:miter/>
                </a:ln>
              </p:spPr>
              <p:txBody>
                <a:bodyPr rtlCol="0" anchor="ctr"/>
                <a:lstStyle/>
                <a:p>
                  <a:endParaRPr lang="it-IT" b="1"/>
                </a:p>
              </p:txBody>
            </p:sp>
            <p:sp>
              <p:nvSpPr>
                <p:cNvPr id="49" name="Figura a mano libera: forma 45">
                  <a:extLst>
                    <a:ext uri="{FF2B5EF4-FFF2-40B4-BE49-F238E27FC236}">
                      <a16:creationId xmlns:a16="http://schemas.microsoft.com/office/drawing/2014/main" id="{357B3ECE-6171-4200-98BE-230C6287BD41}"/>
                    </a:ext>
                  </a:extLst>
                </p:cNvPr>
                <p:cNvSpPr/>
                <p:nvPr/>
              </p:nvSpPr>
              <p:spPr>
                <a:xfrm>
                  <a:off x="5024679" y="3720931"/>
                  <a:ext cx="289954" cy="289954"/>
                </a:xfrm>
                <a:custGeom>
                  <a:avLst/>
                  <a:gdLst>
                    <a:gd name="connsiteX0" fmla="*/ 0 w 289954"/>
                    <a:gd name="connsiteY0" fmla="*/ 285986 h 289954"/>
                    <a:gd name="connsiteX1" fmla="*/ 225511 w 289954"/>
                    <a:gd name="connsiteY1" fmla="*/ 225511 h 289954"/>
                    <a:gd name="connsiteX2" fmla="*/ 285986 w 289954"/>
                    <a:gd name="connsiteY2" fmla="*/ 0 h 289954"/>
                    <a:gd name="connsiteX3" fmla="*/ 0 w 289954"/>
                    <a:gd name="connsiteY3" fmla="*/ 285986 h 289954"/>
                  </a:gdLst>
                  <a:ahLst/>
                  <a:cxnLst>
                    <a:cxn ang="0">
                      <a:pos x="connsiteX0" y="connsiteY0"/>
                    </a:cxn>
                    <a:cxn ang="0">
                      <a:pos x="connsiteX1" y="connsiteY1"/>
                    </a:cxn>
                    <a:cxn ang="0">
                      <a:pos x="connsiteX2" y="connsiteY2"/>
                    </a:cxn>
                    <a:cxn ang="0">
                      <a:pos x="connsiteX3" y="connsiteY3"/>
                    </a:cxn>
                  </a:cxnLst>
                  <a:rect l="l" t="t" r="r" b="b"/>
                  <a:pathLst>
                    <a:path w="289954" h="289954">
                      <a:moveTo>
                        <a:pt x="0" y="285986"/>
                      </a:moveTo>
                      <a:cubicBezTo>
                        <a:pt x="0" y="285986"/>
                        <a:pt x="137906" y="313115"/>
                        <a:pt x="225511" y="225511"/>
                      </a:cubicBezTo>
                      <a:cubicBezTo>
                        <a:pt x="313115" y="137906"/>
                        <a:pt x="285986" y="0"/>
                        <a:pt x="285986" y="0"/>
                      </a:cubicBezTo>
                      <a:lnTo>
                        <a:pt x="0" y="285986"/>
                      </a:lnTo>
                      <a:close/>
                    </a:path>
                  </a:pathLst>
                </a:custGeom>
                <a:solidFill>
                  <a:srgbClr val="8ADB53"/>
                </a:solidFill>
                <a:ln w="5495" cap="flat">
                  <a:noFill/>
                  <a:prstDash val="solid"/>
                  <a:miter/>
                </a:ln>
              </p:spPr>
              <p:txBody>
                <a:bodyPr rtlCol="0" anchor="ctr"/>
                <a:lstStyle/>
                <a:p>
                  <a:endParaRPr lang="it-IT" b="1"/>
                </a:p>
              </p:txBody>
            </p:sp>
          </p:grpSp>
        </p:grpSp>
      </p:grpSp>
      <p:sp>
        <p:nvSpPr>
          <p:cNvPr id="50" name="Rettangolo con angoli arrotondati 4">
            <a:hlinkClick r:id="rId6"/>
            <a:extLst>
              <a:ext uri="{FF2B5EF4-FFF2-40B4-BE49-F238E27FC236}">
                <a16:creationId xmlns:a16="http://schemas.microsoft.com/office/drawing/2014/main" id="{7E63CEE0-EA29-4EF5-9BFC-1FEFA7BF936E}"/>
              </a:ext>
            </a:extLst>
          </p:cNvPr>
          <p:cNvSpPr/>
          <p:nvPr/>
        </p:nvSpPr>
        <p:spPr>
          <a:xfrm>
            <a:off x="7594763" y="828000"/>
            <a:ext cx="1570648" cy="223917"/>
          </a:xfrm>
          <a:prstGeom prst="roundRect">
            <a:avLst>
              <a:gd name="adj" fmla="val 27051"/>
            </a:avLst>
          </a:prstGeom>
          <a:solidFill>
            <a:srgbClr val="2DA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SISTEMA DINAMICO</a:t>
            </a:r>
            <a:endParaRPr lang="it-IT" sz="1000" b="1" dirty="0">
              <a:highlight>
                <a:srgbClr val="956B9C"/>
              </a:highlight>
            </a:endParaRPr>
          </a:p>
        </p:txBody>
      </p:sp>
      <p:sp>
        <p:nvSpPr>
          <p:cNvPr id="34" name="CasellaDiTesto 33">
            <a:extLst>
              <a:ext uri="{FF2B5EF4-FFF2-40B4-BE49-F238E27FC236}">
                <a16:creationId xmlns:a16="http://schemas.microsoft.com/office/drawing/2014/main" id="{C4D4D3EF-0523-4BB0-99CF-A4A30DD1128D}"/>
              </a:ext>
            </a:extLst>
          </p:cNvPr>
          <p:cNvSpPr txBox="1"/>
          <p:nvPr/>
        </p:nvSpPr>
        <p:spPr>
          <a:xfrm>
            <a:off x="360000" y="4866411"/>
            <a:ext cx="6889271" cy="866904"/>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Numeri</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2671 operatori economici abilitati</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37 appalti specifici pubblicati </a:t>
            </a:r>
            <a:r>
              <a:rPr lang="it-IT" sz="1400" i="1" dirty="0">
                <a:solidFill>
                  <a:schemeClr val="tx1">
                    <a:lumMod val="75000"/>
                    <a:lumOff val="25000"/>
                  </a:schemeClr>
                </a:solidFill>
              </a:rPr>
              <a:t>(relativi </a:t>
            </a:r>
            <a:r>
              <a:rPr lang="it-IT" sz="1400" i="1" dirty="0" smtClean="0">
                <a:solidFill>
                  <a:schemeClr val="tx1">
                    <a:lumMod val="75000"/>
                    <a:lumOff val="25000"/>
                  </a:schemeClr>
                </a:solidFill>
              </a:rPr>
              <a:t>alla precedente edizione del </a:t>
            </a:r>
            <a:r>
              <a:rPr lang="it-IT" sz="1400" i="1" dirty="0">
                <a:solidFill>
                  <a:schemeClr val="tx1">
                    <a:lumMod val="75000"/>
                    <a:lumOff val="25000"/>
                  </a:schemeClr>
                </a:solidFill>
              </a:rPr>
              <a:t>bando)</a:t>
            </a:r>
          </a:p>
        </p:txBody>
      </p:sp>
    </p:spTree>
    <p:extLst>
      <p:ext uri="{BB962C8B-B14F-4D97-AF65-F5344CB8AC3E}">
        <p14:creationId xmlns:p14="http://schemas.microsoft.com/office/powerpoint/2010/main" val="42752522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72A1EDF-DA65-4DEE-8936-674428E21CBF}"/>
              </a:ext>
            </a:extLst>
          </p:cNvPr>
          <p:cNvGrpSpPr/>
          <p:nvPr/>
        </p:nvGrpSpPr>
        <p:grpSpPr>
          <a:xfrm>
            <a:off x="396000" y="900311"/>
            <a:ext cx="2551985" cy="584775"/>
            <a:chOff x="441266" y="900311"/>
            <a:chExt cx="2551985" cy="584775"/>
          </a:xfrm>
        </p:grpSpPr>
        <p:sp>
          <p:nvSpPr>
            <p:cNvPr id="8" name="CasellaDiTesto 7">
              <a:extLst>
                <a:ext uri="{FF2B5EF4-FFF2-40B4-BE49-F238E27FC236}">
                  <a16:creationId xmlns:a16="http://schemas.microsoft.com/office/drawing/2014/main" id="{1AE2C511-57C5-4E83-A1DF-017A6043859B}"/>
                </a:ext>
              </a:extLst>
            </p:cNvPr>
            <p:cNvSpPr txBox="1"/>
            <p:nvPr/>
          </p:nvSpPr>
          <p:spPr>
            <a:xfrm>
              <a:off x="441266" y="900311"/>
              <a:ext cx="819646"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smtClean="0">
                  <a:solidFill>
                    <a:srgbClr val="313840"/>
                  </a:solidFill>
                </a:rPr>
                <a:t>10</a:t>
              </a:r>
              <a:endParaRPr lang="it-IT" sz="1200" dirty="0">
                <a:solidFill>
                  <a:srgbClr val="313840"/>
                </a:solidFill>
              </a:endParaRP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049035" y="1149810"/>
              <a:ext cx="1944216" cy="246221"/>
            </a:xfrm>
            <a:prstGeom prst="rect">
              <a:avLst/>
            </a:prstGeom>
            <a:noFill/>
          </p:spPr>
          <p:txBody>
            <a:bodyPr wrap="square">
              <a:spAutoFit/>
            </a:bodyPr>
            <a:lstStyle/>
            <a:p>
              <a:r>
                <a:rPr lang="it-IT" sz="1000" b="1" dirty="0">
                  <a:solidFill>
                    <a:srgbClr val="404040"/>
                  </a:solidFill>
                  <a:latin typeface="+mn-lt"/>
                </a:rPr>
                <a:t>MERCEOLOGICHE</a:t>
              </a:r>
              <a:endParaRPr lang="it-IT" sz="1000" b="1" dirty="0"/>
            </a:p>
          </p:txBody>
        </p:sp>
        <p:grpSp>
          <p:nvGrpSpPr>
            <p:cNvPr id="36" name="Gruppo 35">
              <a:extLst>
                <a:ext uri="{FF2B5EF4-FFF2-40B4-BE49-F238E27FC236}">
                  <a16:creationId xmlns:a16="http://schemas.microsoft.com/office/drawing/2014/main" id="{5B40962C-2E54-4C9F-B5B8-E16DDA3BD256}"/>
                </a:ext>
              </a:extLst>
            </p:cNvPr>
            <p:cNvGrpSpPr/>
            <p:nvPr/>
          </p:nvGrpSpPr>
          <p:grpSpPr>
            <a:xfrm>
              <a:off x="819473" y="1172497"/>
              <a:ext cx="232811" cy="200846"/>
              <a:chOff x="3154355" y="4723156"/>
              <a:chExt cx="1733941" cy="1495873"/>
            </a:xfrm>
          </p:grpSpPr>
          <p:sp>
            <p:nvSpPr>
              <p:cNvPr id="37" name="Elemento grafico 41">
                <a:extLst>
                  <a:ext uri="{FF2B5EF4-FFF2-40B4-BE49-F238E27FC236}">
                    <a16:creationId xmlns:a16="http://schemas.microsoft.com/office/drawing/2014/main" id="{D55AB854-B6B2-456D-B415-7A05C0B5255D}"/>
                  </a:ext>
                </a:extLst>
              </p:cNvPr>
              <p:cNvSpPr/>
              <p:nvPr/>
            </p:nvSpPr>
            <p:spPr>
              <a:xfrm>
                <a:off x="3486343" y="4723156"/>
                <a:ext cx="1401953"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3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39"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grpSp>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a:t>Arredi (2/2)</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396000" y="1620001"/>
          <a:ext cx="7182948" cy="4228752"/>
        </p:xfrm>
        <a:graphic>
          <a:graphicData uri="http://schemas.openxmlformats.org/drawingml/2006/table">
            <a:tbl>
              <a:tblPr bandRow="1">
                <a:tableStyleId>{2D5ABB26-0587-4C30-8999-92F81FD0307C}</a:tableStyleId>
              </a:tblPr>
              <a:tblGrid>
                <a:gridCol w="2286404">
                  <a:extLst>
                    <a:ext uri="{9D8B030D-6E8A-4147-A177-3AD203B41FA5}">
                      <a16:colId xmlns:a16="http://schemas.microsoft.com/office/drawing/2014/main" val="20001"/>
                    </a:ext>
                  </a:extLst>
                </a:gridCol>
                <a:gridCol w="4335881">
                  <a:extLst>
                    <a:ext uri="{9D8B030D-6E8A-4147-A177-3AD203B41FA5}">
                      <a16:colId xmlns:a16="http://schemas.microsoft.com/office/drawing/2014/main" val="2801974442"/>
                    </a:ext>
                  </a:extLst>
                </a:gridCol>
                <a:gridCol w="560663">
                  <a:extLst>
                    <a:ext uri="{9D8B030D-6E8A-4147-A177-3AD203B41FA5}">
                      <a16:colId xmlns:a16="http://schemas.microsoft.com/office/drawing/2014/main" val="2670798473"/>
                    </a:ext>
                  </a:extLst>
                </a:gridCol>
              </a:tblGrid>
              <a:tr h="228228">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Categoria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a:r>
                        <a:rPr lang="it-IT" sz="1100" b="1" kern="1200" dirty="0">
                          <a:solidFill>
                            <a:srgbClr val="404040"/>
                          </a:solidFill>
                          <a:latin typeface="+mn-lt"/>
                          <a:ea typeface="ＭＳ Ｐゴシック"/>
                          <a:cs typeface="+mn-cs"/>
                        </a:rPr>
                        <a:t>Descrizione</a:t>
                      </a:r>
                      <a:endParaRPr lang="it-IT" sz="1100" dirty="0">
                        <a:solidFill>
                          <a:srgbClr val="40404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4381">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Archivi compattabili, rotanti e scaffalature</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mn-lt"/>
                          <a:ea typeface="+mn-ea"/>
                          <a:cs typeface="+mn-cs"/>
                        </a:rPr>
                        <a:t>Fornitura di archivi compattabili, rotanti e scaffalature</a:t>
                      </a: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290732"/>
                  </a:ext>
                </a:extLst>
              </a:tr>
              <a:tr h="324106">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da esterno</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da esterno</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939294"/>
                  </a:ext>
                </a:extLst>
              </a:tr>
              <a:tr h="364381">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e complementi per nido e materne</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effectLst/>
                          <a:latin typeface="+mn-lt"/>
                          <a:ea typeface="+mn-ea"/>
                          <a:cs typeface="+mn-cs"/>
                        </a:rPr>
                        <a:t>Fornitura</a:t>
                      </a:r>
                      <a:r>
                        <a:rPr lang="it-IT" sz="1000" b="0" kern="1200" baseline="0" dirty="0" smtClean="0">
                          <a:solidFill>
                            <a:srgbClr val="404040"/>
                          </a:solidFill>
                          <a:effectLst/>
                          <a:latin typeface="+mn-lt"/>
                          <a:ea typeface="+mn-ea"/>
                          <a:cs typeface="+mn-cs"/>
                        </a:rPr>
                        <a:t> di arredi e complementi per nido e materne</a:t>
                      </a:r>
                      <a:endParaRPr lang="it-IT" sz="1000" b="0" kern="1200" dirty="0" smtClean="0">
                        <a:solidFill>
                          <a:srgbClr val="404040"/>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614168"/>
                  </a:ext>
                </a:extLst>
              </a:tr>
              <a:tr h="324106">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per aule di tribunale</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mn-lt"/>
                          <a:ea typeface="+mn-ea"/>
                          <a:cs typeface="+mn-cs"/>
                        </a:rPr>
                        <a:t>Fornitura di arredi per aule di tribunale</a:t>
                      </a: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955">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per biblioteche</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per biblioteche</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676520"/>
                  </a:ext>
                </a:extLst>
              </a:tr>
              <a:tr h="324106">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per collettività</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per collettività</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24029"/>
                  </a:ext>
                </a:extLst>
              </a:tr>
              <a:tr h="417678">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per ufficio</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per ufficio</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451119"/>
                  </a:ext>
                </a:extLst>
              </a:tr>
              <a:tr h="417678">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per università</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per università</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551956"/>
                  </a:ext>
                </a:extLst>
              </a:tr>
              <a:tr h="417678">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defTabSz="497937" rtl="0" eaLnBrk="1" latinLnBrk="0" hangingPunct="1"/>
                      <a:r>
                        <a:rPr lang="it-IT" sz="1050" b="1" kern="1200" dirty="0" smtClean="0">
                          <a:solidFill>
                            <a:srgbClr val="821B4C"/>
                          </a:solidFill>
                          <a:effectLst/>
                          <a:latin typeface="+mn-lt"/>
                          <a:ea typeface="+mn-ea"/>
                          <a:cs typeface="+mn-cs"/>
                        </a:rPr>
                        <a:t>Arredi sanitari</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smtClean="0">
                          <a:solidFill>
                            <a:srgbClr val="404040"/>
                          </a:solidFill>
                          <a:effectLst/>
                          <a:latin typeface="+mn-lt"/>
                          <a:ea typeface="+mn-ea"/>
                          <a:cs typeface="+mn-cs"/>
                        </a:rPr>
                        <a:t>Fornitura</a:t>
                      </a:r>
                      <a:r>
                        <a:rPr lang="it-IT" sz="1000" b="0" kern="1200" baseline="0" dirty="0" smtClean="0">
                          <a:solidFill>
                            <a:srgbClr val="404040"/>
                          </a:solidFill>
                          <a:effectLst/>
                          <a:latin typeface="+mn-lt"/>
                          <a:ea typeface="+mn-ea"/>
                          <a:cs typeface="+mn-cs"/>
                        </a:rPr>
                        <a:t> di arredi sanitari</a:t>
                      </a: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782963"/>
                  </a:ext>
                </a:extLst>
              </a:tr>
              <a:tr h="417678">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Arredi scolastici</a:t>
                      </a:r>
                      <a:endParaRPr lang="it-IT" sz="1050" b="1" kern="1200" dirty="0">
                        <a:solidFill>
                          <a:srgbClr val="821B4C"/>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srgbClr val="404040"/>
                          </a:solidFill>
                          <a:effectLst/>
                          <a:uLnTx/>
                          <a:uFillTx/>
                          <a:latin typeface="Calibri"/>
                          <a:ea typeface="+mn-ea"/>
                          <a:cs typeface="+mn-cs"/>
                        </a:rPr>
                        <a:t>Fornitura di arredi scolastici</a:t>
                      </a:r>
                      <a:endParaRPr kumimoji="0" lang="it-IT" sz="1000" b="0" i="0" u="none" strike="noStrike" kern="1200" cap="none" spc="0" normalizeH="0" baseline="0" noProof="0" dirty="0">
                        <a:ln>
                          <a:noFill/>
                        </a:ln>
                        <a:solidFill>
                          <a:srgbClr val="404040"/>
                        </a:solidFill>
                        <a:effectLst/>
                        <a:uLnTx/>
                        <a:uFillTx/>
                        <a:latin typeface="Calibri"/>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082997"/>
                  </a:ext>
                </a:extLst>
              </a:tr>
            </a:tbl>
          </a:graphicData>
        </a:graphic>
      </p:graphicFrame>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a:solidFill>
            <a:srgbClr val="2DA4A2"/>
          </a:solidFill>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2" name="CasellaDiTesto 41">
            <a:extLst>
              <a:ext uri="{FF2B5EF4-FFF2-40B4-BE49-F238E27FC236}">
                <a16:creationId xmlns:a16="http://schemas.microsoft.com/office/drawing/2014/main" id="{78CFA967-A90F-4644-B4DC-8DCCF7F900CB}"/>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7"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01A7A38D-811D-4FE0-BF1E-B7FB7B3526C3}"/>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9" name="Picture 8" descr="Anteprima immagine">
            <a:extLst>
              <a:ext uri="{FF2B5EF4-FFF2-40B4-BE49-F238E27FC236}">
                <a16:creationId xmlns:a16="http://schemas.microsoft.com/office/drawing/2014/main" id="{5EFAD720-0142-49B0-9607-ADBE0DF79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64F9A210-8105-4134-A384-7555BBE32E66}"/>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51" name="Picture 4">
            <a:extLst>
              <a:ext uri="{FF2B5EF4-FFF2-40B4-BE49-F238E27FC236}">
                <a16:creationId xmlns:a16="http://schemas.microsoft.com/office/drawing/2014/main" id="{850F4AC2-2ECC-4640-B795-979410947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2" name="CasellaDiTesto 51">
            <a:extLst>
              <a:ext uri="{FF2B5EF4-FFF2-40B4-BE49-F238E27FC236}">
                <a16:creationId xmlns:a16="http://schemas.microsoft.com/office/drawing/2014/main" id="{C73A5B25-FC3D-4014-A760-61C5269A66F0}"/>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53" name="Picture 10" descr="Anteprima immagine">
            <a:extLst>
              <a:ext uri="{FF2B5EF4-FFF2-40B4-BE49-F238E27FC236}">
                <a16:creationId xmlns:a16="http://schemas.microsoft.com/office/drawing/2014/main" id="{43CB8FCC-326D-4A94-9F8A-BCEF2A809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53">
            <a:extLst>
              <a:ext uri="{FF2B5EF4-FFF2-40B4-BE49-F238E27FC236}">
                <a16:creationId xmlns:a16="http://schemas.microsoft.com/office/drawing/2014/main" id="{944DE1DD-79A1-49F3-820F-D8EA8B940F9F}"/>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5" name="Picture 18" descr="Anteprima immagine">
            <a:extLst>
              <a:ext uri="{FF2B5EF4-FFF2-40B4-BE49-F238E27FC236}">
                <a16:creationId xmlns:a16="http://schemas.microsoft.com/office/drawing/2014/main" id="{0C29A36E-7B9F-4CEB-9E76-74D14F303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a:extLst>
              <a:ext uri="{FF2B5EF4-FFF2-40B4-BE49-F238E27FC236}">
                <a16:creationId xmlns:a16="http://schemas.microsoft.com/office/drawing/2014/main" id="{A4BD8C6C-E8E4-44DE-A23C-87525BEEF339}"/>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7" name="Picture 12" descr="Anteprima immagine">
            <a:extLst>
              <a:ext uri="{FF2B5EF4-FFF2-40B4-BE49-F238E27FC236}">
                <a16:creationId xmlns:a16="http://schemas.microsoft.com/office/drawing/2014/main" id="{6FBCA523-3774-40A3-B893-DDC682CBA5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a:extLst>
              <a:ext uri="{FF2B5EF4-FFF2-40B4-BE49-F238E27FC236}">
                <a16:creationId xmlns:a16="http://schemas.microsoft.com/office/drawing/2014/main" id="{0A845844-A686-4679-8EAA-9E73CD67FE2D}"/>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59" name="Picture 16" descr="Anteprima immagine">
            <a:extLst>
              <a:ext uri="{FF2B5EF4-FFF2-40B4-BE49-F238E27FC236}">
                <a16:creationId xmlns:a16="http://schemas.microsoft.com/office/drawing/2014/main" id="{11E2B546-0417-4788-8404-212CDB4C0C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60" name="CasellaDiTesto 59">
            <a:extLst>
              <a:ext uri="{FF2B5EF4-FFF2-40B4-BE49-F238E27FC236}">
                <a16:creationId xmlns:a16="http://schemas.microsoft.com/office/drawing/2014/main" id="{583E6486-A83E-42FF-887D-F16C383C90A8}"/>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pic>
        <p:nvPicPr>
          <p:cNvPr id="65"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1980431"/>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2384993"/>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2819345"/>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3223907"/>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3521054"/>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3925616"/>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4359968"/>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4764530"/>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5108366"/>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4" descr="Anteprima immagine">
            <a:extLst>
              <a:ext uri="{FF2B5EF4-FFF2-40B4-BE49-F238E27FC236}">
                <a16:creationId xmlns:a16="http://schemas.microsoft.com/office/drawing/2014/main" id="{93B64AC6-4DC8-4961-8C87-3FDB2232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5512928"/>
            <a:ext cx="17307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0147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1"/>
          <p:cNvCxnSpPr/>
          <p:nvPr/>
        </p:nvCxnSpPr>
        <p:spPr>
          <a:xfrm>
            <a:off x="2823393" y="1854729"/>
            <a:ext cx="0" cy="151200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19" name="Straight Connector 1"/>
          <p:cNvCxnSpPr/>
          <p:nvPr/>
        </p:nvCxnSpPr>
        <p:spPr>
          <a:xfrm>
            <a:off x="2823393" y="4055041"/>
            <a:ext cx="0" cy="949726"/>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Indice</a:t>
            </a:r>
          </a:p>
        </p:txBody>
      </p:sp>
      <p:graphicFrame>
        <p:nvGraphicFramePr>
          <p:cNvPr id="2" name="Tabella 1"/>
          <p:cNvGraphicFramePr>
            <a:graphicFrameLocks noGrp="1"/>
          </p:cNvGraphicFramePr>
          <p:nvPr>
            <p:extLst/>
          </p:nvPr>
        </p:nvGraphicFramePr>
        <p:xfrm>
          <a:off x="2406127" y="2257906"/>
          <a:ext cx="3384376" cy="111252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3</a:t>
                      </a:r>
                      <a:endParaRPr lang="it-IT" sz="1600" b="1" dirty="0"/>
                    </a:p>
                  </a:txBody>
                  <a:tcPr anchor="ctr"/>
                </a:tc>
                <a:tc>
                  <a:txBody>
                    <a:bodyPr/>
                    <a:lstStyle/>
                    <a:p>
                      <a:pPr marL="0" indent="0">
                        <a:spcAft>
                          <a:spcPts val="600"/>
                        </a:spcAft>
                      </a:pPr>
                      <a:r>
                        <a:rPr lang="it-IT" sz="1100" b="1" dirty="0" smtClean="0">
                          <a:solidFill>
                            <a:schemeClr val="tx1">
                              <a:lumMod val="75000"/>
                              <a:lumOff val="25000"/>
                            </a:schemeClr>
                          </a:solidFill>
                        </a:rPr>
                        <a:t>Alimenti e ristorazione - SDA</a:t>
                      </a:r>
                    </a:p>
                  </a:txBody>
                  <a:tcPr anchor="ctr"/>
                </a:tc>
                <a:extLst>
                  <a:ext uri="{0D108BD9-81ED-4DB2-BD59-A6C34878D82A}">
                    <a16:rowId xmlns:a16="http://schemas.microsoft.com/office/drawing/2014/main" val="1108195143"/>
                  </a:ext>
                </a:extLst>
              </a:tr>
              <a:tr h="370840">
                <a:tc>
                  <a:txBody>
                    <a:bodyPr/>
                    <a:lstStyle/>
                    <a:p>
                      <a:pPr algn="r"/>
                      <a:r>
                        <a:rPr lang="it-IT" sz="1600" b="1" dirty="0" smtClean="0"/>
                        <a:t>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a:t>
                      </a:r>
                      <a:r>
                        <a:rPr lang="it-IT" sz="1100" b="1" baseline="0" dirty="0" smtClean="0">
                          <a:solidFill>
                            <a:schemeClr val="tx1">
                              <a:lumMod val="75000"/>
                              <a:lumOff val="25000"/>
                            </a:schemeClr>
                          </a:solidFill>
                        </a:rPr>
                        <a:t> pasto 9</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r h="370840">
                <a:tc>
                  <a:txBody>
                    <a:bodyPr/>
                    <a:lstStyle/>
                    <a:p>
                      <a:pPr algn="r"/>
                      <a:r>
                        <a:rPr lang="it-IT" sz="1600" b="1" dirty="0" smtClean="0"/>
                        <a:t>8</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 pasto 10</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2663142395"/>
                  </a:ext>
                </a:extLst>
              </a:tr>
            </a:tbl>
          </a:graphicData>
        </a:graphic>
      </p:graphicFrame>
      <p:graphicFrame>
        <p:nvGraphicFramePr>
          <p:cNvPr id="80" name="Tabella 79"/>
          <p:cNvGraphicFramePr>
            <a:graphicFrameLocks noGrp="1"/>
          </p:cNvGraphicFramePr>
          <p:nvPr>
            <p:extLst/>
          </p:nvPr>
        </p:nvGraphicFramePr>
        <p:xfrm>
          <a:off x="2406127" y="4561055"/>
          <a:ext cx="3384376" cy="37084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12</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Arredi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bl>
          </a:graphicData>
        </a:graphic>
      </p:graphicFrame>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393" y="1566415"/>
            <a:ext cx="540000" cy="540000"/>
          </a:xfrm>
          <a:prstGeom prst="rect">
            <a:avLst/>
          </a:prstGeom>
        </p:spPr>
      </p:pic>
      <p:sp>
        <p:nvSpPr>
          <p:cNvPr id="14" name="CasellaDiTesto 13">
            <a:extLst>
              <a:ext uri="{FF2B5EF4-FFF2-40B4-BE49-F238E27FC236}">
                <a16:creationId xmlns:a16="http://schemas.microsoft.com/office/drawing/2014/main" id="{0B7D4BB7-6FBE-480D-ABCA-1CE996D71DDC}"/>
              </a:ext>
            </a:extLst>
          </p:cNvPr>
          <p:cNvSpPr txBox="1"/>
          <p:nvPr/>
        </p:nvSpPr>
        <p:spPr>
          <a:xfrm>
            <a:off x="450156" y="1605583"/>
            <a:ext cx="1985231" cy="461665"/>
          </a:xfrm>
          <a:prstGeom prst="rect">
            <a:avLst/>
          </a:prstGeom>
          <a:noFill/>
        </p:spPr>
        <p:txBody>
          <a:bodyPr wrap="square">
            <a:spAutoFit/>
          </a:bodyPr>
          <a:lstStyle/>
          <a:p>
            <a:pPr algn="r"/>
            <a:r>
              <a:rPr lang="it-IT" sz="1200" dirty="0">
                <a:solidFill>
                  <a:srgbClr val="313840"/>
                </a:solidFill>
                <a:latin typeface="+mj-lt"/>
              </a:rPr>
              <a:t>Alimenti, ristorazione e buoni pasto</a:t>
            </a: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393" y="3923540"/>
            <a:ext cx="540000" cy="540000"/>
          </a:xfrm>
          <a:prstGeom prst="rect">
            <a:avLst/>
          </a:prstGeom>
        </p:spPr>
      </p:pic>
      <p:sp>
        <p:nvSpPr>
          <p:cNvPr id="17" name="CasellaDiTesto 16">
            <a:extLst>
              <a:ext uri="{FF2B5EF4-FFF2-40B4-BE49-F238E27FC236}">
                <a16:creationId xmlns:a16="http://schemas.microsoft.com/office/drawing/2014/main" id="{0B7D4BB7-6FBE-480D-ABCA-1CE996D71DDC}"/>
              </a:ext>
            </a:extLst>
          </p:cNvPr>
          <p:cNvSpPr txBox="1"/>
          <p:nvPr/>
        </p:nvSpPr>
        <p:spPr>
          <a:xfrm>
            <a:off x="426884" y="3962708"/>
            <a:ext cx="1985231" cy="461665"/>
          </a:xfrm>
          <a:prstGeom prst="rect">
            <a:avLst/>
          </a:prstGeom>
          <a:noFill/>
        </p:spPr>
        <p:txBody>
          <a:bodyPr wrap="square" anchor="ctr">
            <a:spAutoFit/>
          </a:bodyPr>
          <a:lstStyle/>
          <a:p>
            <a:pPr algn="r"/>
            <a:r>
              <a:rPr lang="it-IT" sz="1200" dirty="0">
                <a:solidFill>
                  <a:srgbClr val="313840"/>
                </a:solidFill>
                <a:latin typeface="+mj-lt"/>
              </a:rPr>
              <a:t>Arredi, complementi ed elettrodomestici</a:t>
            </a:r>
          </a:p>
        </p:txBody>
      </p:sp>
      <p:cxnSp>
        <p:nvCxnSpPr>
          <p:cNvPr id="18" name="Straight Connector 1"/>
          <p:cNvCxnSpPr/>
          <p:nvPr/>
        </p:nvCxnSpPr>
        <p:spPr>
          <a:xfrm>
            <a:off x="6946674" y="1762421"/>
            <a:ext cx="0" cy="129813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graphicFrame>
        <p:nvGraphicFramePr>
          <p:cNvPr id="20" name="Tabella 19"/>
          <p:cNvGraphicFramePr>
            <a:graphicFrameLocks noGrp="1"/>
          </p:cNvGraphicFramePr>
          <p:nvPr>
            <p:extLst/>
          </p:nvPr>
        </p:nvGraphicFramePr>
        <p:xfrm>
          <a:off x="6498828" y="2257906"/>
          <a:ext cx="3384376" cy="79756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di gestione integrata delle trasferte di lavoro 4</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r h="370840">
                <a:tc>
                  <a:txBody>
                    <a:bodyPr/>
                    <a:lstStyle/>
                    <a:p>
                      <a:pPr algn="r"/>
                      <a:r>
                        <a:rPr lang="it-IT" sz="1600" b="1" dirty="0" smtClean="0"/>
                        <a:t>17</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postali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bl>
          </a:graphicData>
        </a:graphic>
      </p:graphicFrame>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674" y="1566415"/>
            <a:ext cx="540000" cy="540000"/>
          </a:xfrm>
          <a:prstGeom prst="rect">
            <a:avLst/>
          </a:prstGeom>
        </p:spPr>
      </p:pic>
      <p:sp>
        <p:nvSpPr>
          <p:cNvPr id="24" name="CasellaDiTesto 23">
            <a:extLst>
              <a:ext uri="{FF2B5EF4-FFF2-40B4-BE49-F238E27FC236}">
                <a16:creationId xmlns:a16="http://schemas.microsoft.com/office/drawing/2014/main" id="{0B7D4BB7-6FBE-480D-ABCA-1CE996D71DDC}"/>
              </a:ext>
            </a:extLst>
          </p:cNvPr>
          <p:cNvSpPr txBox="1"/>
          <p:nvPr/>
        </p:nvSpPr>
        <p:spPr>
          <a:xfrm>
            <a:off x="4552378" y="1605583"/>
            <a:ext cx="1985231" cy="461665"/>
          </a:xfrm>
          <a:prstGeom prst="rect">
            <a:avLst/>
          </a:prstGeom>
          <a:noFill/>
        </p:spPr>
        <p:txBody>
          <a:bodyPr wrap="square">
            <a:spAutoFit/>
          </a:bodyPr>
          <a:lstStyle/>
          <a:p>
            <a:pPr algn="r"/>
            <a:r>
              <a:rPr lang="it-IT" sz="1200" dirty="0">
                <a:solidFill>
                  <a:srgbClr val="313840"/>
                </a:solidFill>
                <a:latin typeface="+mj-lt"/>
              </a:rPr>
              <a:t>Servizi per il funzionamento </a:t>
            </a:r>
            <a:r>
              <a:rPr lang="it-IT" sz="1200" dirty="0" smtClean="0">
                <a:solidFill>
                  <a:srgbClr val="313840"/>
                </a:solidFill>
                <a:latin typeface="+mj-lt"/>
              </a:rPr>
              <a:t>delle </a:t>
            </a:r>
            <a:r>
              <a:rPr lang="it-IT" sz="1200" dirty="0">
                <a:solidFill>
                  <a:srgbClr val="313840"/>
                </a:solidFill>
                <a:latin typeface="+mj-lt"/>
              </a:rPr>
              <a:t>P.A.</a:t>
            </a:r>
          </a:p>
        </p:txBody>
      </p:sp>
    </p:spTree>
    <p:extLst>
      <p:ext uri="{BB962C8B-B14F-4D97-AF65-F5344CB8AC3E}">
        <p14:creationId xmlns:p14="http://schemas.microsoft.com/office/powerpoint/2010/main" val="42355912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a:t>Servizi di gestione integrata delle trasferte di lavoro </a:t>
            </a:r>
            <a:r>
              <a:rPr lang="it-IT" dirty="0" smtClean="0"/>
              <a:t>4 (</a:t>
            </a:r>
            <a:r>
              <a:rPr lang="it-IT" dirty="0"/>
              <a:t>1/2)</a:t>
            </a:r>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348816" y="1707739"/>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L’iniziativa prevede la fornitura dei servizi di gestione integrata delle trasferte di lavoro del personale delle P.A., attraverso servizi base e servizi opzionali</a:t>
            </a:r>
          </a:p>
        </p:txBody>
      </p:sp>
      <p:sp>
        <p:nvSpPr>
          <p:cNvPr id="34" name="CasellaDiTesto 33">
            <a:extLst>
              <a:ext uri="{FF2B5EF4-FFF2-40B4-BE49-F238E27FC236}">
                <a16:creationId xmlns:a16="http://schemas.microsoft.com/office/drawing/2014/main" id="{C4D4D3EF-0523-4BB0-99CF-A4A30DD1128D}"/>
              </a:ext>
            </a:extLst>
          </p:cNvPr>
          <p:cNvSpPr txBox="1"/>
          <p:nvPr/>
        </p:nvSpPr>
        <p:spPr>
          <a:xfrm>
            <a:off x="353543" y="2412479"/>
            <a:ext cx="3406055" cy="2631490"/>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Servizi / Prodotti</a:t>
            </a:r>
          </a:p>
          <a:p>
            <a:pPr>
              <a:spcAft>
                <a:spcPts val="450"/>
              </a:spcAft>
            </a:pPr>
            <a:r>
              <a:rPr lang="it-IT" sz="1400" dirty="0">
                <a:solidFill>
                  <a:schemeClr val="tx1">
                    <a:lumMod val="75000"/>
                    <a:lumOff val="25000"/>
                  </a:schemeClr>
                </a:solidFill>
              </a:rPr>
              <a:t>Servizi di agenzia di </a:t>
            </a:r>
            <a:r>
              <a:rPr lang="it-IT" sz="1400" dirty="0" smtClean="0">
                <a:solidFill>
                  <a:schemeClr val="tx1">
                    <a:lumMod val="75000"/>
                    <a:lumOff val="25000"/>
                  </a:schemeClr>
                </a:solidFill>
              </a:rPr>
              <a:t>viaggio con </a:t>
            </a:r>
            <a:r>
              <a:rPr lang="it-IT" sz="1400" dirty="0">
                <a:solidFill>
                  <a:schemeClr val="tx1">
                    <a:lumMod val="75000"/>
                    <a:lumOff val="25000"/>
                  </a:schemeClr>
                </a:solidFill>
              </a:rPr>
              <a:t>prenotazione, emissione, consegna, cancellazione e gestione rimborsi di</a:t>
            </a:r>
            <a:r>
              <a:rPr lang="it-IT" sz="1400" dirty="0" smtClean="0">
                <a:solidFill>
                  <a:schemeClr val="tx1">
                    <a:lumMod val="75000"/>
                    <a:lumOff val="25000"/>
                  </a:schemeClr>
                </a:solidFill>
              </a:rPr>
              <a:t>:</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Biglietteria </a:t>
            </a:r>
            <a:r>
              <a:rPr lang="it-IT" sz="1400" dirty="0" smtClean="0">
                <a:solidFill>
                  <a:schemeClr val="tx1">
                    <a:lumMod val="75000"/>
                    <a:lumOff val="25000"/>
                  </a:schemeClr>
                </a:solidFill>
              </a:rPr>
              <a:t>aerea</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Biglietteria </a:t>
            </a:r>
            <a:r>
              <a:rPr lang="it-IT" sz="1400" dirty="0" smtClean="0">
                <a:solidFill>
                  <a:schemeClr val="tx1">
                    <a:lumMod val="75000"/>
                    <a:lumOff val="25000"/>
                  </a:schemeClr>
                </a:solidFill>
              </a:rPr>
              <a:t>ferroviaria</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Biglietteria </a:t>
            </a:r>
            <a:r>
              <a:rPr lang="it-IT" sz="1400" dirty="0" smtClean="0">
                <a:solidFill>
                  <a:schemeClr val="tx1">
                    <a:lumMod val="75000"/>
                    <a:lumOff val="25000"/>
                  </a:schemeClr>
                </a:solidFill>
              </a:rPr>
              <a:t>marittima</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Voucher </a:t>
            </a:r>
            <a:r>
              <a:rPr lang="it-IT" sz="1400" dirty="0" smtClean="0">
                <a:solidFill>
                  <a:schemeClr val="tx1">
                    <a:lumMod val="75000"/>
                    <a:lumOff val="25000"/>
                  </a:schemeClr>
                </a:solidFill>
              </a:rPr>
              <a:t>alberghieri</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Voucher noleggio veicoli senza </a:t>
            </a:r>
            <a:r>
              <a:rPr lang="it-IT" sz="1400" dirty="0" smtClean="0">
                <a:solidFill>
                  <a:schemeClr val="tx1">
                    <a:lumMod val="75000"/>
                    <a:lumOff val="25000"/>
                  </a:schemeClr>
                </a:solidFill>
              </a:rPr>
              <a:t>conducente</a:t>
            </a:r>
            <a:endParaRPr lang="it-IT" sz="1400" dirty="0">
              <a:solidFill>
                <a:schemeClr val="tx1">
                  <a:lumMod val="75000"/>
                  <a:lumOff val="25000"/>
                </a:schemeClr>
              </a:solidFill>
            </a:endParaRP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348815" y="5418231"/>
            <a:ext cx="6893998" cy="738664"/>
          </a:xfrm>
          <a:prstGeom prst="rect">
            <a:avLst/>
          </a:prstGeom>
          <a:noFill/>
        </p:spPr>
        <p:txBody>
          <a:bodyPr wrap="square">
            <a:spAutoFit/>
          </a:bodyPr>
          <a:lstStyle/>
          <a:p>
            <a:pPr marL="214313" indent="-214313">
              <a:spcAft>
                <a:spcPts val="450"/>
              </a:spcAft>
              <a:buFont typeface="Arial" panose="020B0604020202020204" pitchFamily="34" charset="0"/>
              <a:buChar char="•"/>
            </a:pPr>
            <a:r>
              <a:rPr lang="it-IT" sz="1400" dirty="0">
                <a:solidFill>
                  <a:schemeClr val="tx1">
                    <a:lumMod val="75000"/>
                    <a:lumOff val="25000"/>
                  </a:schemeClr>
                </a:solidFill>
              </a:rPr>
              <a:t>Aiutare i dipendenti a viaggiare in modo comodo, intelligente e sicuro e monitorare le </a:t>
            </a:r>
            <a:r>
              <a:rPr lang="it-IT" sz="1400" dirty="0" smtClean="0">
                <a:solidFill>
                  <a:schemeClr val="tx1">
                    <a:lumMod val="75000"/>
                    <a:lumOff val="25000"/>
                  </a:schemeClr>
                </a:solidFill>
              </a:rPr>
              <a:t>spese per </a:t>
            </a:r>
            <a:r>
              <a:rPr lang="it-IT" sz="1400" dirty="0">
                <a:solidFill>
                  <a:schemeClr val="tx1">
                    <a:lumMod val="75000"/>
                    <a:lumOff val="25000"/>
                  </a:schemeClr>
                </a:solidFill>
              </a:rPr>
              <a:t>le trasferte di lavoro attraverso un unico centro decisionale e una gestione integrata dei </a:t>
            </a:r>
            <a:r>
              <a:rPr lang="it-IT" sz="1400" dirty="0" smtClean="0">
                <a:solidFill>
                  <a:schemeClr val="tx1">
                    <a:lumMod val="75000"/>
                    <a:lumOff val="25000"/>
                  </a:schemeClr>
                </a:solidFill>
              </a:rPr>
              <a:t>servizi</a:t>
            </a:r>
            <a:endParaRPr lang="it-IT" sz="1400" dirty="0">
              <a:solidFill>
                <a:schemeClr val="tx1">
                  <a:lumMod val="75000"/>
                  <a:lumOff val="25000"/>
                </a:schemeClr>
              </a:solidFill>
            </a:endParaRP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348815" y="5126268"/>
            <a:ext cx="2940077" cy="307777"/>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pic>
        <p:nvPicPr>
          <p:cNvPr id="3" name="Segnaposto immagine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7588625" y="1141200"/>
            <a:ext cx="2698650" cy="1800000"/>
          </a:xfrm>
        </p:spPr>
      </p:pic>
      <p:sp>
        <p:nvSpPr>
          <p:cNvPr id="38" name="CasellaDiTesto 37">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Servizi di gestione integrata delle trasferte di lavoro 4</a:t>
            </a: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379657E7-B9F6-4F8A-9250-CA007B0F399B}"/>
              </a:ext>
            </a:extLst>
          </p:cNvPr>
          <p:cNvGrpSpPr/>
          <p:nvPr/>
        </p:nvGrpSpPr>
        <p:grpSpPr>
          <a:xfrm>
            <a:off x="7722964" y="3081600"/>
            <a:ext cx="2529216" cy="4276932"/>
            <a:chOff x="7722964" y="2816067"/>
            <a:chExt cx="2529216" cy="4276932"/>
          </a:xfrm>
        </p:grpSpPr>
        <p:grpSp>
          <p:nvGrpSpPr>
            <p:cNvPr id="56" name="Gruppo 55">
              <a:extLst>
                <a:ext uri="{FF2B5EF4-FFF2-40B4-BE49-F238E27FC236}">
                  <a16:creationId xmlns:a16="http://schemas.microsoft.com/office/drawing/2014/main" id="{5B40962C-2E54-4C9F-B5B8-E16DDA3BD256}"/>
                </a:ext>
              </a:extLst>
            </p:cNvPr>
            <p:cNvGrpSpPr/>
            <p:nvPr/>
          </p:nvGrpSpPr>
          <p:grpSpPr>
            <a:xfrm>
              <a:off x="9727870" y="3775308"/>
              <a:ext cx="188236" cy="200846"/>
              <a:chOff x="3060700" y="4723156"/>
              <a:chExt cx="1401951" cy="1495873"/>
            </a:xfrm>
          </p:grpSpPr>
          <p:sp>
            <p:nvSpPr>
              <p:cNvPr id="5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5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60"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18" name="CasellaDiTesto 17">
              <a:extLst>
                <a:ext uri="{FF2B5EF4-FFF2-40B4-BE49-F238E27FC236}">
                  <a16:creationId xmlns:a16="http://schemas.microsoft.com/office/drawing/2014/main" id="{D4BECAC2-0645-40D6-B10C-83E6B4308A7C}"/>
                </a:ext>
              </a:extLst>
            </p:cNvPr>
            <p:cNvSpPr txBox="1"/>
            <p:nvPr/>
          </p:nvSpPr>
          <p:spPr>
            <a:xfrm>
              <a:off x="9291680" y="3498580"/>
              <a:ext cx="502806" cy="584775"/>
            </a:xfrm>
            <a:prstGeom prst="rect">
              <a:avLst/>
            </a:prstGeom>
            <a:noFill/>
          </p:spPr>
          <p:txBody>
            <a:bodyPr wrap="square">
              <a:spAutoFit/>
            </a:bodyPr>
            <a:lstStyle/>
            <a:p>
              <a:r>
                <a:rPr lang="it-IT" sz="1200" b="1" dirty="0">
                  <a:solidFill>
                    <a:srgbClr val="313840"/>
                  </a:solidFill>
                </a:rPr>
                <a:t>Lotti</a:t>
              </a:r>
            </a:p>
            <a:p>
              <a:pPr>
                <a:spcAft>
                  <a:spcPts val="450"/>
                </a:spcAft>
              </a:pPr>
              <a:r>
                <a:rPr lang="it-IT" dirty="0" smtClean="0">
                  <a:solidFill>
                    <a:srgbClr val="313840"/>
                  </a:solidFill>
                </a:rPr>
                <a:t>1</a:t>
              </a:r>
              <a:endParaRPr lang="it-IT" sz="12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503475"/>
              <a:ext cx="1450282" cy="584775"/>
            </a:xfrm>
            <a:prstGeom prst="rect">
              <a:avLst/>
            </a:prstGeom>
            <a:noFill/>
          </p:spPr>
          <p:txBody>
            <a:bodyPr wrap="square">
              <a:spAutoFit/>
            </a:bodyPr>
            <a:lstStyle/>
            <a:p>
              <a:r>
                <a:rPr lang="it-IT" sz="1200" b="1" dirty="0" smtClean="0">
                  <a:solidFill>
                    <a:srgbClr val="404040"/>
                  </a:solidFill>
                </a:rPr>
                <a:t>Attiva dal</a:t>
              </a:r>
              <a:endParaRPr lang="it-IT" sz="1200" b="1" dirty="0">
                <a:solidFill>
                  <a:srgbClr val="404040"/>
                </a:solidFill>
              </a:endParaRPr>
            </a:p>
            <a:p>
              <a:pPr>
                <a:spcAft>
                  <a:spcPts val="450"/>
                </a:spcAft>
              </a:pPr>
              <a:r>
                <a:rPr lang="it-IT" dirty="0" smtClean="0">
                  <a:solidFill>
                    <a:srgbClr val="404040"/>
                  </a:solidFill>
                </a:rPr>
                <a:t>07/02/2022</a:t>
              </a:r>
              <a:endParaRPr lang="it-IT" sz="1100" dirty="0">
                <a:solidFill>
                  <a:srgbClr val="404040"/>
                </a:solidFill>
              </a:endParaRP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136526"/>
              <a:ext cx="2376264" cy="553998"/>
            </a:xfrm>
            <a:prstGeom prst="rect">
              <a:avLst/>
            </a:prstGeom>
            <a:noFill/>
          </p:spPr>
          <p:txBody>
            <a:bodyPr wrap="square">
              <a:spAutoFit/>
            </a:bodyPr>
            <a:lstStyle/>
            <a:p>
              <a:r>
                <a:rPr lang="it-IT" sz="1200" b="1" dirty="0">
                  <a:solidFill>
                    <a:schemeClr val="tx1">
                      <a:lumMod val="75000"/>
                      <a:lumOff val="25000"/>
                    </a:schemeClr>
                  </a:solidFill>
                </a:rPr>
                <a:t>Durata dell’Accordo quadro</a:t>
              </a:r>
            </a:p>
            <a:p>
              <a:pPr>
                <a:spcAft>
                  <a:spcPts val="450"/>
                </a:spcAft>
              </a:pPr>
              <a:r>
                <a:rPr lang="it-IT" sz="1800" dirty="0">
                  <a:solidFill>
                    <a:schemeClr val="tx1">
                      <a:lumMod val="75000"/>
                      <a:lumOff val="25000"/>
                    </a:schemeClr>
                  </a:solidFill>
                </a:rPr>
                <a:t>24 mesi + 12</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567214"/>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3"/>
                </a:rPr>
                <a:t>Scheda riassuntiva</a:t>
              </a:r>
              <a:endParaRPr lang="it-IT" sz="1200" dirty="0">
                <a:solidFill>
                  <a:srgbClr val="404040"/>
                </a:solidFill>
                <a:ea typeface="ＭＳ Ｐゴシック"/>
              </a:endParaRPr>
            </a:p>
          </p:txBody>
        </p:sp>
        <p:sp>
          <p:nvSpPr>
            <p:cNvPr id="46" name="CasellaDiTesto 45">
              <a:extLst>
                <a:ext uri="{FF2B5EF4-FFF2-40B4-BE49-F238E27FC236}">
                  <a16:creationId xmlns:a16="http://schemas.microsoft.com/office/drawing/2014/main" id="{E0BE3770-B40A-415D-AA95-3140F63953F2}"/>
                </a:ext>
              </a:extLst>
            </p:cNvPr>
            <p:cNvSpPr txBox="1"/>
            <p:nvPr/>
          </p:nvSpPr>
          <p:spPr>
            <a:xfrm>
              <a:off x="7722964" y="4738801"/>
              <a:ext cx="2376264" cy="553998"/>
            </a:xfrm>
            <a:prstGeom prst="rect">
              <a:avLst/>
            </a:prstGeom>
            <a:noFill/>
          </p:spPr>
          <p:txBody>
            <a:bodyPr wrap="square">
              <a:spAutoFit/>
            </a:bodyPr>
            <a:lstStyle/>
            <a:p>
              <a:r>
                <a:rPr lang="it-IT" sz="1200" b="1" dirty="0">
                  <a:solidFill>
                    <a:schemeClr val="tx1">
                      <a:lumMod val="75000"/>
                      <a:lumOff val="25000"/>
                    </a:schemeClr>
                  </a:solidFill>
                </a:rPr>
                <a:t>Durata dei contratti</a:t>
              </a:r>
            </a:p>
            <a:p>
              <a:pPr>
                <a:spcAft>
                  <a:spcPts val="450"/>
                </a:spcAft>
              </a:pPr>
              <a:r>
                <a:rPr lang="it-IT" sz="1800" dirty="0" smtClean="0">
                  <a:solidFill>
                    <a:schemeClr val="tx1">
                      <a:lumMod val="75000"/>
                      <a:lumOff val="25000"/>
                    </a:schemeClr>
                  </a:solidFill>
                </a:rPr>
                <a:t>36 </a:t>
              </a:r>
              <a:r>
                <a:rPr lang="it-IT" sz="1800" dirty="0">
                  <a:solidFill>
                    <a:schemeClr val="tx1">
                      <a:lumMod val="75000"/>
                      <a:lumOff val="25000"/>
                    </a:schemeClr>
                  </a:solidFill>
                </a:rPr>
                <a:t>mesi</a:t>
              </a:r>
            </a:p>
          </p:txBody>
        </p:sp>
        <p:sp>
          <p:nvSpPr>
            <p:cNvPr id="31" name="CasellaDiTesto 30">
              <a:extLst>
                <a:ext uri="{FF2B5EF4-FFF2-40B4-BE49-F238E27FC236}">
                  <a16:creationId xmlns:a16="http://schemas.microsoft.com/office/drawing/2014/main" id="{0B7D4BB7-6FBE-480D-ABCA-1CE996D71DDC}"/>
                </a:ext>
              </a:extLst>
            </p:cNvPr>
            <p:cNvSpPr txBox="1"/>
            <p:nvPr/>
          </p:nvSpPr>
          <p:spPr>
            <a:xfrm>
              <a:off x="8266949" y="2831709"/>
              <a:ext cx="1985231" cy="430887"/>
            </a:xfrm>
            <a:prstGeom prst="rect">
              <a:avLst/>
            </a:prstGeom>
            <a:noFill/>
          </p:spPr>
          <p:txBody>
            <a:bodyPr wrap="square">
              <a:spAutoFit/>
            </a:bodyPr>
            <a:lstStyle/>
            <a:p>
              <a:r>
                <a:rPr lang="it-IT" sz="1100" dirty="0">
                  <a:solidFill>
                    <a:srgbClr val="313840"/>
                  </a:solidFill>
                  <a:latin typeface="+mj-lt"/>
                </a:rPr>
                <a:t>Servizi per il Funzionamento </a:t>
              </a:r>
              <a:r>
                <a:rPr lang="it-IT" sz="1100" dirty="0" smtClean="0">
                  <a:solidFill>
                    <a:srgbClr val="313840"/>
                  </a:solidFill>
                  <a:latin typeface="+mj-lt"/>
                </a:rPr>
                <a:t>delle </a:t>
              </a:r>
              <a:r>
                <a:rPr lang="it-IT" sz="1100" dirty="0">
                  <a:solidFill>
                    <a:srgbClr val="313840"/>
                  </a:solidFill>
                  <a:latin typeface="+mj-lt"/>
                </a:rPr>
                <a:t>P.A.</a:t>
              </a:r>
            </a:p>
          </p:txBody>
        </p:sp>
        <p:pic>
          <p:nvPicPr>
            <p:cNvPr id="36"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779" y="2816067"/>
              <a:ext cx="462170" cy="462170"/>
            </a:xfrm>
            <a:prstGeom prst="rect">
              <a:avLst/>
            </a:prstGeom>
          </p:spPr>
        </p:pic>
        <p:sp>
          <p:nvSpPr>
            <p:cNvPr id="39" name="CasellaDiTesto 38">
              <a:extLst>
                <a:ext uri="{FF2B5EF4-FFF2-40B4-BE49-F238E27FC236}">
                  <a16:creationId xmlns:a16="http://schemas.microsoft.com/office/drawing/2014/main" id="{C6BF1491-F2C2-4EA8-9818-DBEA7D41BD8D}"/>
                </a:ext>
              </a:extLst>
            </p:cNvPr>
            <p:cNvSpPr txBox="1"/>
            <p:nvPr/>
          </p:nvSpPr>
          <p:spPr>
            <a:xfrm>
              <a:off x="7722964" y="5991150"/>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Ordine diretto</a:t>
              </a:r>
            </a:p>
          </p:txBody>
        </p:sp>
      </p:grpSp>
      <p:grpSp>
        <p:nvGrpSpPr>
          <p:cNvPr id="62" name="Gruppo 61">
            <a:extLst>
              <a:ext uri="{FF2B5EF4-FFF2-40B4-BE49-F238E27FC236}">
                <a16:creationId xmlns:a16="http://schemas.microsoft.com/office/drawing/2014/main" id="{22E6ED12-B8F8-4FD4-B9FA-CBA35D6DE830}"/>
              </a:ext>
            </a:extLst>
          </p:cNvPr>
          <p:cNvGrpSpPr/>
          <p:nvPr/>
        </p:nvGrpSpPr>
        <p:grpSpPr>
          <a:xfrm>
            <a:off x="9185145" y="819399"/>
            <a:ext cx="1187164" cy="246221"/>
            <a:chOff x="8963365" y="939299"/>
            <a:chExt cx="1187164" cy="246221"/>
          </a:xfrm>
        </p:grpSpPr>
        <p:sp>
          <p:nvSpPr>
            <p:cNvPr id="63" name="Rettangolo con angoli arrotondati 40">
              <a:extLst>
                <a:ext uri="{FF2B5EF4-FFF2-40B4-BE49-F238E27FC236}">
                  <a16:creationId xmlns:a16="http://schemas.microsoft.com/office/drawing/2014/main" id="{9B3E003E-1DA3-45BE-BF83-451441E4F56F}"/>
                </a:ext>
              </a:extLst>
            </p:cNvPr>
            <p:cNvSpPr/>
            <p:nvPr/>
          </p:nvSpPr>
          <p:spPr>
            <a:xfrm>
              <a:off x="8964803" y="956523"/>
              <a:ext cx="1185726" cy="223917"/>
            </a:xfrm>
            <a:prstGeom prst="roundRect">
              <a:avLst>
                <a:gd name="adj" fmla="val 2705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b="1" dirty="0">
                <a:highlight>
                  <a:srgbClr val="956B9C"/>
                </a:highlight>
              </a:endParaRPr>
            </a:p>
          </p:txBody>
        </p:sp>
        <p:grpSp>
          <p:nvGrpSpPr>
            <p:cNvPr id="64" name="Gruppo 63">
              <a:extLst>
                <a:ext uri="{FF2B5EF4-FFF2-40B4-BE49-F238E27FC236}">
                  <a16:creationId xmlns:a16="http://schemas.microsoft.com/office/drawing/2014/main" id="{8BB0B130-1336-468B-9D6B-D92018F5ABF9}"/>
                </a:ext>
              </a:extLst>
            </p:cNvPr>
            <p:cNvGrpSpPr/>
            <p:nvPr/>
          </p:nvGrpSpPr>
          <p:grpSpPr>
            <a:xfrm>
              <a:off x="8963365" y="939299"/>
              <a:ext cx="1147699" cy="246221"/>
              <a:chOff x="9019760" y="985639"/>
              <a:chExt cx="1147699" cy="246221"/>
            </a:xfrm>
          </p:grpSpPr>
          <p:sp>
            <p:nvSpPr>
              <p:cNvPr id="65" name="CasellaDiTesto 64">
                <a:hlinkClick r:id="rId5"/>
                <a:extLst>
                  <a:ext uri="{FF2B5EF4-FFF2-40B4-BE49-F238E27FC236}">
                    <a16:creationId xmlns:a16="http://schemas.microsoft.com/office/drawing/2014/main" id="{A53BAE28-39C2-4AFA-8C8F-B119F1980C80}"/>
                  </a:ext>
                </a:extLst>
              </p:cNvPr>
              <p:cNvSpPr txBox="1"/>
              <p:nvPr/>
            </p:nvSpPr>
            <p:spPr>
              <a:xfrm>
                <a:off x="9019760" y="985639"/>
                <a:ext cx="1147699" cy="246221"/>
              </a:xfrm>
              <a:prstGeom prst="rect">
                <a:avLst/>
              </a:prstGeom>
              <a:noFill/>
            </p:spPr>
            <p:txBody>
              <a:bodyPr wrap="square">
                <a:spAutoFit/>
              </a:bodyPr>
              <a:lstStyle/>
              <a:p>
                <a:pPr>
                  <a:spcAft>
                    <a:spcPts val="450"/>
                  </a:spcAft>
                </a:pPr>
                <a:r>
                  <a:rPr lang="it-IT" sz="1000" b="1" dirty="0">
                    <a:solidFill>
                      <a:srgbClr val="8ADB53"/>
                    </a:solidFill>
                  </a:rPr>
                  <a:t>ACQUISTI VERDI</a:t>
                </a:r>
              </a:p>
            </p:txBody>
          </p:sp>
          <p:grpSp>
            <p:nvGrpSpPr>
              <p:cNvPr id="66" name="Elemento grafico 54">
                <a:extLst>
                  <a:ext uri="{FF2B5EF4-FFF2-40B4-BE49-F238E27FC236}">
                    <a16:creationId xmlns:a16="http://schemas.microsoft.com/office/drawing/2014/main" id="{77D42E18-75A2-4713-8347-C794BC45A679}"/>
                  </a:ext>
                </a:extLst>
              </p:cNvPr>
              <p:cNvGrpSpPr/>
              <p:nvPr/>
            </p:nvGrpSpPr>
            <p:grpSpPr>
              <a:xfrm>
                <a:off x="10012935" y="1061795"/>
                <a:ext cx="107228" cy="107228"/>
                <a:chOff x="5020713" y="3716970"/>
                <a:chExt cx="293923" cy="293923"/>
              </a:xfrm>
            </p:grpSpPr>
            <p:sp>
              <p:nvSpPr>
                <p:cNvPr id="67" name="Figura a mano libera: forma 44">
                  <a:extLst>
                    <a:ext uri="{FF2B5EF4-FFF2-40B4-BE49-F238E27FC236}">
                      <a16:creationId xmlns:a16="http://schemas.microsoft.com/office/drawing/2014/main" id="{E4690AC1-38A4-4952-B033-04E6998BC9CA}"/>
                    </a:ext>
                  </a:extLst>
                </p:cNvPr>
                <p:cNvSpPr/>
                <p:nvPr/>
              </p:nvSpPr>
              <p:spPr>
                <a:xfrm>
                  <a:off x="5020713" y="3716970"/>
                  <a:ext cx="293923" cy="293923"/>
                </a:xfrm>
                <a:custGeom>
                  <a:avLst/>
                  <a:gdLst>
                    <a:gd name="connsiteX0" fmla="*/ 3969 w 293923"/>
                    <a:gd name="connsiteY0" fmla="*/ 289955 h 293923"/>
                    <a:gd name="connsiteX1" fmla="*/ 229480 w 293923"/>
                    <a:gd name="connsiteY1" fmla="*/ 229480 h 293923"/>
                    <a:gd name="connsiteX2" fmla="*/ 289955 w 293923"/>
                    <a:gd name="connsiteY2" fmla="*/ 3969 h 293923"/>
                    <a:gd name="connsiteX3" fmla="*/ 64444 w 293923"/>
                    <a:gd name="connsiteY3" fmla="*/ 64444 h 293923"/>
                    <a:gd name="connsiteX4" fmla="*/ 3969 w 293923"/>
                    <a:gd name="connsiteY4" fmla="*/ 289955 h 2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23" h="293923">
                      <a:moveTo>
                        <a:pt x="3969" y="289955"/>
                      </a:moveTo>
                      <a:cubicBezTo>
                        <a:pt x="3969" y="289955"/>
                        <a:pt x="141875" y="317084"/>
                        <a:pt x="229480" y="229480"/>
                      </a:cubicBezTo>
                      <a:cubicBezTo>
                        <a:pt x="317084" y="141875"/>
                        <a:pt x="289955" y="3969"/>
                        <a:pt x="289955" y="3969"/>
                      </a:cubicBezTo>
                      <a:cubicBezTo>
                        <a:pt x="289955" y="3969"/>
                        <a:pt x="152048" y="-23161"/>
                        <a:pt x="64444" y="64444"/>
                      </a:cubicBezTo>
                      <a:cubicBezTo>
                        <a:pt x="-23161" y="152048"/>
                        <a:pt x="3969" y="289955"/>
                        <a:pt x="3969" y="289955"/>
                      </a:cubicBezTo>
                      <a:close/>
                    </a:path>
                  </a:pathLst>
                </a:custGeom>
                <a:solidFill>
                  <a:srgbClr val="C3EA21"/>
                </a:solidFill>
                <a:ln w="5495" cap="flat">
                  <a:noFill/>
                  <a:prstDash val="solid"/>
                  <a:miter/>
                </a:ln>
              </p:spPr>
              <p:txBody>
                <a:bodyPr rtlCol="0" anchor="ctr"/>
                <a:lstStyle/>
                <a:p>
                  <a:endParaRPr lang="it-IT" b="1"/>
                </a:p>
              </p:txBody>
            </p:sp>
            <p:sp>
              <p:nvSpPr>
                <p:cNvPr id="68" name="Figura a mano libera: forma 45">
                  <a:extLst>
                    <a:ext uri="{FF2B5EF4-FFF2-40B4-BE49-F238E27FC236}">
                      <a16:creationId xmlns:a16="http://schemas.microsoft.com/office/drawing/2014/main" id="{66E0A3EA-DC08-4BC7-ABE3-35C2824FEB05}"/>
                    </a:ext>
                  </a:extLst>
                </p:cNvPr>
                <p:cNvSpPr/>
                <p:nvPr/>
              </p:nvSpPr>
              <p:spPr>
                <a:xfrm>
                  <a:off x="5024679" y="3720931"/>
                  <a:ext cx="289954" cy="289954"/>
                </a:xfrm>
                <a:custGeom>
                  <a:avLst/>
                  <a:gdLst>
                    <a:gd name="connsiteX0" fmla="*/ 0 w 289954"/>
                    <a:gd name="connsiteY0" fmla="*/ 285986 h 289954"/>
                    <a:gd name="connsiteX1" fmla="*/ 225511 w 289954"/>
                    <a:gd name="connsiteY1" fmla="*/ 225511 h 289954"/>
                    <a:gd name="connsiteX2" fmla="*/ 285986 w 289954"/>
                    <a:gd name="connsiteY2" fmla="*/ 0 h 289954"/>
                    <a:gd name="connsiteX3" fmla="*/ 0 w 289954"/>
                    <a:gd name="connsiteY3" fmla="*/ 285986 h 289954"/>
                  </a:gdLst>
                  <a:ahLst/>
                  <a:cxnLst>
                    <a:cxn ang="0">
                      <a:pos x="connsiteX0" y="connsiteY0"/>
                    </a:cxn>
                    <a:cxn ang="0">
                      <a:pos x="connsiteX1" y="connsiteY1"/>
                    </a:cxn>
                    <a:cxn ang="0">
                      <a:pos x="connsiteX2" y="connsiteY2"/>
                    </a:cxn>
                    <a:cxn ang="0">
                      <a:pos x="connsiteX3" y="connsiteY3"/>
                    </a:cxn>
                  </a:cxnLst>
                  <a:rect l="l" t="t" r="r" b="b"/>
                  <a:pathLst>
                    <a:path w="289954" h="289954">
                      <a:moveTo>
                        <a:pt x="0" y="285986"/>
                      </a:moveTo>
                      <a:cubicBezTo>
                        <a:pt x="0" y="285986"/>
                        <a:pt x="137906" y="313115"/>
                        <a:pt x="225511" y="225511"/>
                      </a:cubicBezTo>
                      <a:cubicBezTo>
                        <a:pt x="313115" y="137906"/>
                        <a:pt x="285986" y="0"/>
                        <a:pt x="285986" y="0"/>
                      </a:cubicBezTo>
                      <a:lnTo>
                        <a:pt x="0" y="285986"/>
                      </a:lnTo>
                      <a:close/>
                    </a:path>
                  </a:pathLst>
                </a:custGeom>
                <a:solidFill>
                  <a:srgbClr val="8ADB53"/>
                </a:solidFill>
                <a:ln w="5495" cap="flat">
                  <a:noFill/>
                  <a:prstDash val="solid"/>
                  <a:miter/>
                </a:ln>
              </p:spPr>
              <p:txBody>
                <a:bodyPr rtlCol="0" anchor="ctr"/>
                <a:lstStyle/>
                <a:p>
                  <a:endParaRPr lang="it-IT" b="1"/>
                </a:p>
              </p:txBody>
            </p:sp>
          </p:grpSp>
        </p:grpSp>
      </p:grpSp>
      <p:sp>
        <p:nvSpPr>
          <p:cNvPr id="69" name="Rettangolo con angoli arrotondati 47">
            <a:hlinkClick r:id="rId6"/>
            <a:extLst>
              <a:ext uri="{FF2B5EF4-FFF2-40B4-BE49-F238E27FC236}">
                <a16:creationId xmlns:a16="http://schemas.microsoft.com/office/drawing/2014/main" id="{BBBAD492-FDCC-4A87-8824-BE81CCCE25FE}"/>
              </a:ext>
            </a:extLst>
          </p:cNvPr>
          <p:cNvSpPr/>
          <p:nvPr/>
        </p:nvSpPr>
        <p:spPr>
          <a:xfrm>
            <a:off x="7596000" y="828000"/>
            <a:ext cx="1570648" cy="223917"/>
          </a:xfrm>
          <a:prstGeom prst="roundRect">
            <a:avLst>
              <a:gd name="adj" fmla="val 27051"/>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ACCORDI QUADRO</a:t>
            </a:r>
            <a:endParaRPr lang="it-IT" sz="1000" b="1" dirty="0">
              <a:highlight>
                <a:srgbClr val="956B9C"/>
              </a:highlight>
            </a:endParaRPr>
          </a:p>
        </p:txBody>
      </p:sp>
      <p:sp>
        <p:nvSpPr>
          <p:cNvPr id="40" name="CasellaDiTesto 39">
            <a:extLst>
              <a:ext uri="{FF2B5EF4-FFF2-40B4-BE49-F238E27FC236}">
                <a16:creationId xmlns:a16="http://schemas.microsoft.com/office/drawing/2014/main" id="{C4D4D3EF-0523-4BB0-99CF-A4A30DD1128D}"/>
              </a:ext>
            </a:extLst>
          </p:cNvPr>
          <p:cNvSpPr txBox="1"/>
          <p:nvPr/>
        </p:nvSpPr>
        <p:spPr>
          <a:xfrm>
            <a:off x="4039906" y="2412479"/>
            <a:ext cx="3267736" cy="2480166"/>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Servizi </a:t>
            </a:r>
            <a:r>
              <a:rPr lang="it-IT" sz="1400" b="1" dirty="0" smtClean="0">
                <a:solidFill>
                  <a:schemeClr val="tx1">
                    <a:lumMod val="75000"/>
                    <a:lumOff val="25000"/>
                  </a:schemeClr>
                </a:solidFill>
              </a:rPr>
              <a:t>connessi</a:t>
            </a:r>
            <a:endParaRPr lang="it-IT" sz="1400" b="1"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Business Travel Center (BTC</a:t>
            </a:r>
            <a:r>
              <a:rPr lang="it-IT" sz="1400" dirty="0" smtClean="0">
                <a:solidFill>
                  <a:schemeClr val="tx1">
                    <a:lumMod val="75000"/>
                    <a:lumOff val="25000"/>
                  </a:schemeClr>
                </a:solidFill>
              </a:rPr>
              <a:t>)</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di supporto alla </a:t>
            </a:r>
            <a:r>
              <a:rPr lang="it-IT" sz="1400" dirty="0" smtClean="0">
                <a:solidFill>
                  <a:schemeClr val="tx1">
                    <a:lumMod val="75000"/>
                    <a:lumOff val="25000"/>
                  </a:schemeClr>
                </a:solidFill>
              </a:rPr>
              <a:t>P.A. </a:t>
            </a:r>
            <a:r>
              <a:rPr lang="it-IT" sz="1400" dirty="0">
                <a:solidFill>
                  <a:schemeClr val="tx1">
                    <a:lumMod val="75000"/>
                    <a:lumOff val="25000"/>
                  </a:schemeClr>
                </a:solidFill>
              </a:rPr>
              <a:t>per il controllo della </a:t>
            </a:r>
            <a:r>
              <a:rPr lang="it-IT" sz="1400" dirty="0" smtClean="0">
                <a:solidFill>
                  <a:schemeClr val="tx1">
                    <a:lumMod val="75000"/>
                    <a:lumOff val="25000"/>
                  </a:schemeClr>
                </a:solidFill>
              </a:rPr>
              <a:t>domanda</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a:t>
            </a:r>
            <a:r>
              <a:rPr lang="it-IT" sz="1400" dirty="0" smtClean="0">
                <a:solidFill>
                  <a:schemeClr val="tx1">
                    <a:lumMod val="75000"/>
                    <a:lumOff val="25000"/>
                  </a:schemeClr>
                </a:solidFill>
              </a:rPr>
              <a:t>Rimborso</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a:t>
            </a:r>
            <a:r>
              <a:rPr lang="it-IT" sz="1400" dirty="0" smtClean="0">
                <a:solidFill>
                  <a:schemeClr val="tx1">
                    <a:lumMod val="75000"/>
                    <a:lumOff val="25000"/>
                  </a:schemeClr>
                </a:solidFill>
              </a:rPr>
              <a:t>Reclami</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a:t>
            </a:r>
            <a:r>
              <a:rPr lang="it-IT" sz="1400" dirty="0" smtClean="0">
                <a:solidFill>
                  <a:schemeClr val="tx1">
                    <a:lumMod val="75000"/>
                    <a:lumOff val="25000"/>
                  </a:schemeClr>
                </a:solidFill>
              </a:rPr>
              <a:t>Reportistica</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Fatturazione </a:t>
            </a:r>
            <a:r>
              <a:rPr lang="it-IT" sz="1400" dirty="0" smtClean="0">
                <a:solidFill>
                  <a:schemeClr val="tx1">
                    <a:lumMod val="75000"/>
                    <a:lumOff val="25000"/>
                  </a:schemeClr>
                </a:solidFill>
              </a:rPr>
              <a:t>standard</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a:solidFill>
                  <a:schemeClr val="tx1">
                    <a:lumMod val="75000"/>
                    <a:lumOff val="25000"/>
                  </a:schemeClr>
                </a:solidFill>
              </a:rPr>
              <a:t>Servizio di </a:t>
            </a:r>
            <a:r>
              <a:rPr lang="it-IT" sz="1400" dirty="0" err="1">
                <a:solidFill>
                  <a:schemeClr val="tx1">
                    <a:lumMod val="75000"/>
                    <a:lumOff val="25000"/>
                  </a:schemeClr>
                </a:solidFill>
              </a:rPr>
              <a:t>Customer</a:t>
            </a:r>
            <a:r>
              <a:rPr lang="it-IT" sz="1400" dirty="0">
                <a:solidFill>
                  <a:schemeClr val="tx1">
                    <a:lumMod val="75000"/>
                    <a:lumOff val="25000"/>
                  </a:schemeClr>
                </a:solidFill>
              </a:rPr>
              <a:t> </a:t>
            </a:r>
            <a:r>
              <a:rPr lang="it-IT" sz="1400" dirty="0" err="1" smtClean="0">
                <a:solidFill>
                  <a:schemeClr val="tx1">
                    <a:lumMod val="75000"/>
                    <a:lumOff val="25000"/>
                  </a:schemeClr>
                </a:solidFill>
              </a:rPr>
              <a:t>Satisfaction</a:t>
            </a:r>
            <a:endParaRPr lang="it-IT" sz="1400" dirty="0">
              <a:solidFill>
                <a:schemeClr val="tx1">
                  <a:lumMod val="75000"/>
                  <a:lumOff val="25000"/>
                </a:schemeClr>
              </a:solidFill>
            </a:endParaRPr>
          </a:p>
        </p:txBody>
      </p:sp>
    </p:spTree>
    <p:extLst>
      <p:ext uri="{BB962C8B-B14F-4D97-AF65-F5344CB8AC3E}">
        <p14:creationId xmlns:p14="http://schemas.microsoft.com/office/powerpoint/2010/main" val="11859912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a:t>Servizi di gestione integrata delle trasferte di lavoro </a:t>
            </a:r>
            <a:r>
              <a:rPr lang="it-IT" dirty="0" smtClean="0"/>
              <a:t>4 </a:t>
            </a:r>
            <a:r>
              <a:rPr lang="it-IT" dirty="0"/>
              <a:t>(2/2)</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450157" y="1620000"/>
          <a:ext cx="9830794" cy="797720"/>
        </p:xfrm>
        <a:graphic>
          <a:graphicData uri="http://schemas.openxmlformats.org/drawingml/2006/table">
            <a:tbl>
              <a:tblPr bandRow="1">
                <a:tableStyleId>{2D5ABB26-0587-4C30-8999-92F81FD0307C}</a:tableStyleId>
              </a:tblPr>
              <a:tblGrid>
                <a:gridCol w="57606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988833">
                  <a:extLst>
                    <a:ext uri="{9D8B030D-6E8A-4147-A177-3AD203B41FA5}">
                      <a16:colId xmlns:a16="http://schemas.microsoft.com/office/drawing/2014/main" val="20002"/>
                    </a:ext>
                  </a:extLst>
                </a:gridCol>
                <a:gridCol w="932849">
                  <a:extLst>
                    <a:ext uri="{9D8B030D-6E8A-4147-A177-3AD203B41FA5}">
                      <a16:colId xmlns:a16="http://schemas.microsoft.com/office/drawing/2014/main" val="20003"/>
                    </a:ext>
                  </a:extLst>
                </a:gridCol>
                <a:gridCol w="670606">
                  <a:extLst>
                    <a:ext uri="{9D8B030D-6E8A-4147-A177-3AD203B41FA5}">
                      <a16:colId xmlns:a16="http://schemas.microsoft.com/office/drawing/2014/main" val="2670798473"/>
                    </a:ext>
                  </a:extLst>
                </a:gridCol>
                <a:gridCol w="2702003">
                  <a:extLst>
                    <a:ext uri="{9D8B030D-6E8A-4147-A177-3AD203B41FA5}">
                      <a16:colId xmlns:a16="http://schemas.microsoft.com/office/drawing/2014/main" val="20004"/>
                    </a:ext>
                  </a:extLst>
                </a:gridCol>
              </a:tblGrid>
              <a:tr h="253360">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Lotto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Attivazione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Scadenza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Fornitori</a:t>
                      </a:r>
                      <a:endParaRPr lang="it-IT" sz="900" b="0" dirty="0">
                        <a:solidFill>
                          <a:srgbClr val="404040"/>
                        </a:solidFill>
                        <a:latin typeface="+mn-lt"/>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8640">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ctr"/>
                      <a:r>
                        <a:rPr lang="it-IT" sz="1800" b="1" dirty="0">
                          <a:solidFill>
                            <a:srgbClr val="821B4C"/>
                          </a:solidFill>
                          <a:latin typeface="+mn-lt"/>
                        </a:rPr>
                        <a:t>1</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a:r>
                        <a:rPr lang="it-IT" sz="1000" b="0" kern="1200" dirty="0" smtClean="0">
                          <a:solidFill>
                            <a:srgbClr val="404040"/>
                          </a:solidFill>
                          <a:effectLst/>
                          <a:latin typeface="+mn-lt"/>
                          <a:ea typeface="+mn-ea"/>
                          <a:cs typeface="+mn-cs"/>
                        </a:rPr>
                        <a:t>Gestione integrata delle trasferte di lavoro</a:t>
                      </a:r>
                      <a:endParaRPr lang="it-IT" sz="1000" b="0" kern="1200" dirty="0">
                        <a:solidFill>
                          <a:srgbClr val="404040"/>
                        </a:solidFill>
                        <a:effectLst/>
                        <a:latin typeface="+mn-lt"/>
                        <a:ea typeface="+mn-ea"/>
                        <a:cs typeface="+mn-cs"/>
                      </a:endParaRP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algn="ctr" defTabSz="914400" rtl="0" eaLnBrk="1" latinLnBrk="0" hangingPunct="1"/>
                      <a:r>
                        <a:rPr lang="it-IT" sz="1050" b="0" kern="1200" dirty="0" smtClean="0">
                          <a:solidFill>
                            <a:srgbClr val="404040"/>
                          </a:solidFill>
                          <a:effectLst/>
                          <a:latin typeface="+mn-lt"/>
                          <a:ea typeface="+mn-ea"/>
                          <a:cs typeface="+mn-cs"/>
                        </a:rPr>
                        <a:t>07/02/2022</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algn="ctr" defTabSz="914400" rtl="0" eaLnBrk="1" latinLnBrk="0" hangingPunct="1"/>
                      <a:r>
                        <a:rPr lang="it-IT" sz="1050" b="0" kern="1200" dirty="0" smtClean="0">
                          <a:solidFill>
                            <a:srgbClr val="404040"/>
                          </a:solidFill>
                          <a:effectLst/>
                          <a:latin typeface="+mn-lt"/>
                          <a:ea typeface="+mn-ea"/>
                          <a:cs typeface="+mn-cs"/>
                        </a:rPr>
                        <a:t>07/02/2024</a:t>
                      </a:r>
                      <a:endParaRPr lang="it-IT" sz="1050" b="0" kern="1200" dirty="0">
                        <a:solidFill>
                          <a:srgbClr val="404040"/>
                        </a:solidFill>
                        <a:effectLst/>
                        <a:latin typeface="+mn-lt"/>
                        <a:ea typeface="+mn-ea"/>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228600" marR="0" indent="-22860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pt-BR" sz="900" kern="1200" dirty="0" smtClean="0">
                          <a:solidFill>
                            <a:srgbClr val="404040"/>
                          </a:solidFill>
                          <a:latin typeface="+mn-lt"/>
                        </a:rPr>
                        <a:t>Regent International S.r.l.</a:t>
                      </a:r>
                    </a:p>
                    <a:p>
                      <a:pPr marL="228600" marR="0" indent="-22860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pt-BR" sz="900" kern="1200" dirty="0" smtClean="0">
                          <a:solidFill>
                            <a:srgbClr val="404040"/>
                          </a:solidFill>
                          <a:latin typeface="+mn-lt"/>
                        </a:rPr>
                        <a:t>Cisalpina Tours S.p.A.</a:t>
                      </a:r>
                      <a:endParaRPr lang="pt-BR" sz="900" kern="1200" dirty="0">
                        <a:solidFill>
                          <a:srgbClr val="404040"/>
                        </a:solidFill>
                        <a:latin typeface="+mn-lt"/>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CasellaDiTesto 7">
            <a:extLst>
              <a:ext uri="{FF2B5EF4-FFF2-40B4-BE49-F238E27FC236}">
                <a16:creationId xmlns:a16="http://schemas.microsoft.com/office/drawing/2014/main" id="{1AE2C511-57C5-4E83-A1DF-017A6043859B}"/>
              </a:ext>
            </a:extLst>
          </p:cNvPr>
          <p:cNvSpPr txBox="1"/>
          <p:nvPr/>
        </p:nvSpPr>
        <p:spPr>
          <a:xfrm>
            <a:off x="494606" y="900311"/>
            <a:ext cx="502806" cy="584775"/>
          </a:xfrm>
          <a:prstGeom prst="rect">
            <a:avLst/>
          </a:prstGeom>
          <a:noFill/>
        </p:spPr>
        <p:txBody>
          <a:bodyPr wrap="square">
            <a:spAutoFit/>
          </a:bodyPr>
          <a:lstStyle/>
          <a:p>
            <a:r>
              <a:rPr lang="it-IT" sz="1200" b="1" dirty="0">
                <a:solidFill>
                  <a:srgbClr val="313840"/>
                </a:solidFill>
              </a:rPr>
              <a:t>Lotti</a:t>
            </a:r>
          </a:p>
          <a:p>
            <a:pPr algn="ctr">
              <a:spcAft>
                <a:spcPts val="450"/>
              </a:spcAft>
            </a:pPr>
            <a:r>
              <a:rPr lang="it-IT" dirty="0" smtClean="0">
                <a:solidFill>
                  <a:srgbClr val="313840"/>
                </a:solidFill>
              </a:rPr>
              <a:t>1</a:t>
            </a:r>
            <a:endParaRPr lang="it-IT" sz="1200" dirty="0">
              <a:solidFill>
                <a:srgbClr val="313840"/>
              </a:solidFill>
            </a:endParaRP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422415" y="1149810"/>
            <a:ext cx="1944216" cy="246221"/>
          </a:xfrm>
          <a:prstGeom prst="rect">
            <a:avLst/>
          </a:prstGeom>
          <a:noFill/>
        </p:spPr>
        <p:txBody>
          <a:bodyPr wrap="square">
            <a:spAutoFit/>
          </a:bodyPr>
          <a:lstStyle/>
          <a:p>
            <a:r>
              <a:rPr lang="it-IT" sz="1000" b="1" dirty="0">
                <a:solidFill>
                  <a:srgbClr val="404040"/>
                </a:solidFill>
                <a:latin typeface="+mn-lt"/>
              </a:rPr>
              <a:t>MERCEOLOGICI</a:t>
            </a:r>
            <a:endParaRPr lang="it-IT" sz="1000" b="1" dirty="0"/>
          </a:p>
        </p:txBody>
      </p:sp>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36" name="Gruppo 35">
            <a:extLst>
              <a:ext uri="{FF2B5EF4-FFF2-40B4-BE49-F238E27FC236}">
                <a16:creationId xmlns:a16="http://schemas.microsoft.com/office/drawing/2014/main" id="{5B40962C-2E54-4C9F-B5B8-E16DDA3BD256}"/>
              </a:ext>
            </a:extLst>
          </p:cNvPr>
          <p:cNvGrpSpPr/>
          <p:nvPr/>
        </p:nvGrpSpPr>
        <p:grpSpPr>
          <a:xfrm>
            <a:off x="1180279" y="1172497"/>
            <a:ext cx="188236" cy="200846"/>
            <a:chOff x="3060700" y="4723156"/>
            <a:chExt cx="1401951" cy="1495873"/>
          </a:xfrm>
        </p:grpSpPr>
        <p:sp>
          <p:nvSpPr>
            <p:cNvPr id="3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3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39"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41" name="CasellaDiTesto 40">
            <a:extLst>
              <a:ext uri="{FF2B5EF4-FFF2-40B4-BE49-F238E27FC236}">
                <a16:creationId xmlns:a16="http://schemas.microsoft.com/office/drawing/2014/main" id="{94C84054-2336-499E-A77A-F0A8AB12CF22}"/>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2" name="Picture 14" descr="Anteprima immagine">
            <a:extLst>
              <a:ext uri="{FF2B5EF4-FFF2-40B4-BE49-F238E27FC236}">
                <a16:creationId xmlns:a16="http://schemas.microsoft.com/office/drawing/2014/main" id="{1711CE6F-D441-4DC2-9093-A86B78C3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3" name="CasellaDiTesto 42">
            <a:extLst>
              <a:ext uri="{FF2B5EF4-FFF2-40B4-BE49-F238E27FC236}">
                <a16:creationId xmlns:a16="http://schemas.microsoft.com/office/drawing/2014/main" id="{C996BCEC-067A-401E-B7A0-93550AE84F5F}"/>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7" name="Picture 8" descr="Anteprima immagine">
            <a:extLst>
              <a:ext uri="{FF2B5EF4-FFF2-40B4-BE49-F238E27FC236}">
                <a16:creationId xmlns:a16="http://schemas.microsoft.com/office/drawing/2014/main" id="{2F2A3166-171F-4C85-9CE7-45C273A30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65AD575F-6F86-43F5-ADED-AE2CC5A61773}"/>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49" name="Picture 4">
            <a:extLst>
              <a:ext uri="{FF2B5EF4-FFF2-40B4-BE49-F238E27FC236}">
                <a16:creationId xmlns:a16="http://schemas.microsoft.com/office/drawing/2014/main" id="{8DF5ABD5-EB17-4840-A1AB-D29A0B705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8D3810D4-B81B-4EC4-A467-E47EC0172A36}"/>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51" name="Picture 10" descr="Anteprima immagine">
            <a:extLst>
              <a:ext uri="{FF2B5EF4-FFF2-40B4-BE49-F238E27FC236}">
                <a16:creationId xmlns:a16="http://schemas.microsoft.com/office/drawing/2014/main" id="{E819337F-435F-42FF-BFB0-7CB0FDA29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2" name="CasellaDiTesto 51">
            <a:extLst>
              <a:ext uri="{FF2B5EF4-FFF2-40B4-BE49-F238E27FC236}">
                <a16:creationId xmlns:a16="http://schemas.microsoft.com/office/drawing/2014/main" id="{EEBC9E72-6BD3-455A-B1F8-887597D03225}"/>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3" name="Picture 18" descr="Anteprima immagine">
            <a:extLst>
              <a:ext uri="{FF2B5EF4-FFF2-40B4-BE49-F238E27FC236}">
                <a16:creationId xmlns:a16="http://schemas.microsoft.com/office/drawing/2014/main" id="{3D1BBC12-4892-440E-B313-DE62DEAA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53">
            <a:extLst>
              <a:ext uri="{FF2B5EF4-FFF2-40B4-BE49-F238E27FC236}">
                <a16:creationId xmlns:a16="http://schemas.microsoft.com/office/drawing/2014/main" id="{AC47FE6B-77BF-4674-9152-B51F703FF3AB}"/>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5" name="Picture 12" descr="Anteprima immagine">
            <a:extLst>
              <a:ext uri="{FF2B5EF4-FFF2-40B4-BE49-F238E27FC236}">
                <a16:creationId xmlns:a16="http://schemas.microsoft.com/office/drawing/2014/main" id="{536C4916-42AA-4633-95ED-6EFB25F27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a:extLst>
              <a:ext uri="{FF2B5EF4-FFF2-40B4-BE49-F238E27FC236}">
                <a16:creationId xmlns:a16="http://schemas.microsoft.com/office/drawing/2014/main" id="{2C3BB945-F151-4AC2-818F-A7E9C885EF39}"/>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57" name="Picture 16" descr="Anteprima immagine">
            <a:extLst>
              <a:ext uri="{FF2B5EF4-FFF2-40B4-BE49-F238E27FC236}">
                <a16:creationId xmlns:a16="http://schemas.microsoft.com/office/drawing/2014/main" id="{7E36C1B1-F31F-4376-8C7A-0D79A1DCBB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a:extLst>
              <a:ext uri="{FF2B5EF4-FFF2-40B4-BE49-F238E27FC236}">
                <a16:creationId xmlns:a16="http://schemas.microsoft.com/office/drawing/2014/main" id="{773D9212-C2C6-4883-B0C5-FDD43692A532}"/>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pic>
        <p:nvPicPr>
          <p:cNvPr id="29" name="Picture 4">
            <a:extLst>
              <a:ext uri="{FF2B5EF4-FFF2-40B4-BE49-F238E27FC236}">
                <a16:creationId xmlns:a16="http://schemas.microsoft.com/office/drawing/2014/main" id="{8DF5ABD5-EB17-4840-A1AB-D29A0B705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2050048"/>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2485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a:t>Servizi </a:t>
            </a:r>
            <a:r>
              <a:rPr lang="it-IT" dirty="0" smtClean="0"/>
              <a:t>postali </a:t>
            </a:r>
            <a:r>
              <a:rPr lang="it-IT" dirty="0"/>
              <a:t>(1/2)</a:t>
            </a: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348815" y="3352514"/>
            <a:ext cx="6893998" cy="307777"/>
          </a:xfrm>
          <a:prstGeom prst="rect">
            <a:avLst/>
          </a:prstGeom>
          <a:noFill/>
        </p:spPr>
        <p:txBody>
          <a:bodyPr wrap="square">
            <a:spAutoFit/>
          </a:bodyPr>
          <a:lstStyle/>
          <a:p>
            <a:pPr>
              <a:spcAft>
                <a:spcPts val="450"/>
              </a:spcAft>
            </a:pPr>
            <a:r>
              <a:rPr lang="it-IT" sz="1400" dirty="0" smtClean="0">
                <a:solidFill>
                  <a:schemeClr val="tx1">
                    <a:lumMod val="75000"/>
                    <a:lumOff val="25000"/>
                  </a:schemeClr>
                </a:solidFill>
              </a:rPr>
              <a:t>Disponibilità di un kit documentale per la personalizzazione degli Appalti specifici delle P.A.</a:t>
            </a:r>
            <a:endParaRPr lang="it-IT" sz="1400" dirty="0">
              <a:solidFill>
                <a:schemeClr val="tx1">
                  <a:lumMod val="75000"/>
                  <a:lumOff val="25000"/>
                </a:schemeClr>
              </a:solidFill>
            </a:endParaRPr>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348816" y="1707739"/>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L’iniziativa offre la possibilità di acquisire </a:t>
            </a:r>
            <a:r>
              <a:rPr lang="it-IT" sz="1400" dirty="0" smtClean="0">
                <a:solidFill>
                  <a:schemeClr val="tx1">
                    <a:lumMod val="75000"/>
                    <a:lumOff val="25000"/>
                  </a:schemeClr>
                </a:solidFill>
              </a:rPr>
              <a:t>servizi </a:t>
            </a:r>
            <a:r>
              <a:rPr lang="it-IT" sz="1400" dirty="0">
                <a:solidFill>
                  <a:schemeClr val="tx1">
                    <a:lumMod val="75000"/>
                    <a:lumOff val="25000"/>
                  </a:schemeClr>
                </a:solidFill>
              </a:rPr>
              <a:t>postali, servizi di consegna plichi e pacchi tramite correre e servizi connessi</a:t>
            </a: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348815" y="3060551"/>
            <a:ext cx="2940077" cy="307777"/>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pic>
        <p:nvPicPr>
          <p:cNvPr id="3" name="Segnaposto immagine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587950" y="1141200"/>
            <a:ext cx="2700000" cy="1800000"/>
          </a:xfrm>
        </p:spPr>
      </p:pic>
      <p:sp>
        <p:nvSpPr>
          <p:cNvPr id="38" name="CasellaDiTesto 37">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Servizi </a:t>
            </a:r>
            <a:r>
              <a:rPr lang="it-IT" b="1" dirty="0" smtClean="0">
                <a:solidFill>
                  <a:schemeClr val="tx1">
                    <a:lumMod val="75000"/>
                    <a:lumOff val="25000"/>
                  </a:schemeClr>
                </a:solidFill>
              </a:rPr>
              <a:t>postali</a:t>
            </a:r>
            <a:endParaRPr lang="it-IT" b="1" dirty="0">
              <a:solidFill>
                <a:schemeClr val="tx1">
                  <a:lumMod val="75000"/>
                  <a:lumOff val="25000"/>
                </a:schemeClr>
              </a:solidFill>
            </a:endParaRP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a:solidFill>
            <a:srgbClr val="2DA4A2"/>
          </a:solidFill>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712CECB2-1D79-453E-99FB-335D0D8CAC5A}"/>
              </a:ext>
            </a:extLst>
          </p:cNvPr>
          <p:cNvGrpSpPr/>
          <p:nvPr/>
        </p:nvGrpSpPr>
        <p:grpSpPr>
          <a:xfrm>
            <a:off x="7722964" y="3081600"/>
            <a:ext cx="2545866" cy="4284185"/>
            <a:chOff x="7722964" y="2816067"/>
            <a:chExt cx="2545866" cy="4284185"/>
          </a:xfrm>
        </p:grpSpPr>
        <p:sp>
          <p:nvSpPr>
            <p:cNvPr id="46" name="CasellaDiTesto 45">
              <a:extLst>
                <a:ext uri="{FF2B5EF4-FFF2-40B4-BE49-F238E27FC236}">
                  <a16:creationId xmlns:a16="http://schemas.microsoft.com/office/drawing/2014/main" id="{E0BE3770-B40A-415D-AA95-3140F63953F2}"/>
                </a:ext>
              </a:extLst>
            </p:cNvPr>
            <p:cNvSpPr txBox="1"/>
            <p:nvPr/>
          </p:nvSpPr>
          <p:spPr>
            <a:xfrm>
              <a:off x="7722964" y="5469914"/>
              <a:ext cx="2376264" cy="646331"/>
            </a:xfrm>
            <a:prstGeom prst="rect">
              <a:avLst/>
            </a:prstGeom>
            <a:noFill/>
          </p:spPr>
          <p:txBody>
            <a:bodyPr wrap="square">
              <a:spAutoFit/>
            </a:bodyPr>
            <a:lstStyle/>
            <a:p>
              <a:r>
                <a:rPr lang="it-IT" sz="1200" b="1" dirty="0">
                  <a:solidFill>
                    <a:schemeClr val="tx1">
                      <a:lumMod val="75000"/>
                      <a:lumOff val="25000"/>
                    </a:schemeClr>
                  </a:solidFill>
                </a:rPr>
                <a:t>Criterio aggiudicazione</a:t>
              </a:r>
            </a:p>
            <a:p>
              <a:pPr>
                <a:spcAft>
                  <a:spcPts val="450"/>
                </a:spcAft>
              </a:pPr>
              <a:r>
                <a:rPr lang="it-IT" sz="1200" dirty="0">
                  <a:solidFill>
                    <a:schemeClr val="tx1">
                      <a:lumMod val="75000"/>
                      <a:lumOff val="25000"/>
                    </a:schemeClr>
                  </a:solidFill>
                </a:rPr>
                <a:t>Prezzo più basso / Offerta economicamente più vantaggiosa</a:t>
              </a:r>
            </a:p>
          </p:txBody>
        </p:sp>
        <p:grpSp>
          <p:nvGrpSpPr>
            <p:cNvPr id="56" name="Gruppo 55">
              <a:extLst>
                <a:ext uri="{FF2B5EF4-FFF2-40B4-BE49-F238E27FC236}">
                  <a16:creationId xmlns:a16="http://schemas.microsoft.com/office/drawing/2014/main" id="{5B40962C-2E54-4C9F-B5B8-E16DDA3BD256}"/>
                </a:ext>
              </a:extLst>
            </p:cNvPr>
            <p:cNvGrpSpPr/>
            <p:nvPr/>
          </p:nvGrpSpPr>
          <p:grpSpPr>
            <a:xfrm>
              <a:off x="9727870" y="3793180"/>
              <a:ext cx="188236" cy="200846"/>
              <a:chOff x="3060700" y="4723156"/>
              <a:chExt cx="1401951" cy="1495873"/>
            </a:xfrm>
          </p:grpSpPr>
          <p:sp>
            <p:nvSpPr>
              <p:cNvPr id="5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5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60"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18" name="CasellaDiTesto 17">
              <a:extLst>
                <a:ext uri="{FF2B5EF4-FFF2-40B4-BE49-F238E27FC236}">
                  <a16:creationId xmlns:a16="http://schemas.microsoft.com/office/drawing/2014/main" id="{D4BECAC2-0645-40D6-B10C-83E6B4308A7C}"/>
                </a:ext>
              </a:extLst>
            </p:cNvPr>
            <p:cNvSpPr txBox="1"/>
            <p:nvPr/>
          </p:nvSpPr>
          <p:spPr>
            <a:xfrm>
              <a:off x="9291680" y="3492599"/>
              <a:ext cx="977150"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a:solidFill>
                    <a:srgbClr val="313840"/>
                  </a:solidFill>
                </a:rPr>
                <a:t>4</a:t>
              </a:r>
              <a:endParaRPr lang="it-IT" sz="12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497494"/>
              <a:ext cx="1450282" cy="553998"/>
            </a:xfrm>
            <a:prstGeom prst="rect">
              <a:avLst/>
            </a:prstGeom>
            <a:noFill/>
          </p:spPr>
          <p:txBody>
            <a:bodyPr wrap="square">
              <a:spAutoFit/>
            </a:bodyPr>
            <a:lstStyle/>
            <a:p>
              <a:r>
                <a:rPr lang="it-IT" sz="1200" b="1" dirty="0" smtClean="0">
                  <a:solidFill>
                    <a:srgbClr val="404040"/>
                  </a:solidFill>
                </a:rPr>
                <a:t>Pubblicato il</a:t>
              </a:r>
              <a:endParaRPr lang="it-IT" sz="1200" b="1" dirty="0">
                <a:solidFill>
                  <a:srgbClr val="404040"/>
                </a:solidFill>
              </a:endParaRPr>
            </a:p>
            <a:p>
              <a:pPr>
                <a:spcAft>
                  <a:spcPts val="450"/>
                </a:spcAft>
              </a:pPr>
              <a:r>
                <a:rPr lang="it-IT" sz="1800" dirty="0" smtClean="0">
                  <a:solidFill>
                    <a:schemeClr val="tx1">
                      <a:lumMod val="75000"/>
                      <a:lumOff val="25000"/>
                    </a:schemeClr>
                  </a:solidFill>
                </a:rPr>
                <a:t>03/07/2023</a:t>
              </a:r>
              <a:endParaRPr lang="it-IT" sz="1800" dirty="0">
                <a:solidFill>
                  <a:schemeClr val="tx1">
                    <a:lumMod val="75000"/>
                    <a:lumOff val="25000"/>
                  </a:schemeClr>
                </a:solidFill>
              </a:endParaRPr>
            </a:p>
          </p:txBody>
        </p:sp>
        <p:sp>
          <p:nvSpPr>
            <p:cNvPr id="29" name="CasellaDiTesto 28">
              <a:extLst>
                <a:ext uri="{FF2B5EF4-FFF2-40B4-BE49-F238E27FC236}">
                  <a16:creationId xmlns:a16="http://schemas.microsoft.com/office/drawing/2014/main" id="{C6BF1491-F2C2-4EA8-9818-DBEA7D41BD8D}"/>
                </a:ext>
              </a:extLst>
            </p:cNvPr>
            <p:cNvSpPr txBox="1"/>
            <p:nvPr/>
          </p:nvSpPr>
          <p:spPr>
            <a:xfrm>
              <a:off x="7722964" y="4831250"/>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Appalto specifico</a:t>
              </a: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164372"/>
              <a:ext cx="2376264" cy="553998"/>
            </a:xfrm>
            <a:prstGeom prst="rect">
              <a:avLst/>
            </a:prstGeom>
            <a:noFill/>
          </p:spPr>
          <p:txBody>
            <a:bodyPr wrap="square">
              <a:spAutoFit/>
            </a:bodyPr>
            <a:lstStyle/>
            <a:p>
              <a:r>
                <a:rPr lang="it-IT" sz="1200" b="1" dirty="0">
                  <a:solidFill>
                    <a:schemeClr val="tx1">
                      <a:lumMod val="75000"/>
                      <a:lumOff val="25000"/>
                    </a:schemeClr>
                  </a:solidFill>
                </a:rPr>
                <a:t>Soglia comunitaria</a:t>
              </a:r>
            </a:p>
            <a:p>
              <a:pPr>
                <a:spcAft>
                  <a:spcPts val="450"/>
                </a:spcAft>
              </a:pPr>
              <a:r>
                <a:rPr lang="it-IT" sz="1800" dirty="0">
                  <a:solidFill>
                    <a:schemeClr val="tx1">
                      <a:lumMod val="75000"/>
                      <a:lumOff val="25000"/>
                    </a:schemeClr>
                  </a:solidFill>
                </a:rPr>
                <a:t>sopra soglia</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574467"/>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3"/>
                </a:rPr>
                <a:t>Scheda riassuntiva</a:t>
              </a:r>
              <a:endParaRPr lang="it-IT" sz="1200" dirty="0">
                <a:solidFill>
                  <a:srgbClr val="404040"/>
                </a:solidFill>
                <a:ea typeface="ＭＳ Ｐゴシック"/>
              </a:endParaRPr>
            </a:p>
          </p:txBody>
        </p:sp>
        <p:sp>
          <p:nvSpPr>
            <p:cNvPr id="23" name="CasellaDiTesto 22">
              <a:extLst>
                <a:ext uri="{FF2B5EF4-FFF2-40B4-BE49-F238E27FC236}">
                  <a16:creationId xmlns:a16="http://schemas.microsoft.com/office/drawing/2014/main" id="{0B7D4BB7-6FBE-480D-ABCA-1CE996D71DDC}"/>
                </a:ext>
              </a:extLst>
            </p:cNvPr>
            <p:cNvSpPr txBox="1"/>
            <p:nvPr/>
          </p:nvSpPr>
          <p:spPr>
            <a:xfrm>
              <a:off x="8266949" y="2831709"/>
              <a:ext cx="1985231" cy="430887"/>
            </a:xfrm>
            <a:prstGeom prst="rect">
              <a:avLst/>
            </a:prstGeom>
            <a:noFill/>
          </p:spPr>
          <p:txBody>
            <a:bodyPr wrap="square">
              <a:spAutoFit/>
            </a:bodyPr>
            <a:lstStyle/>
            <a:p>
              <a:r>
                <a:rPr lang="it-IT" sz="1100" dirty="0">
                  <a:solidFill>
                    <a:srgbClr val="313840"/>
                  </a:solidFill>
                  <a:latin typeface="+mj-lt"/>
                </a:rPr>
                <a:t>Servizi per il Funzionamento </a:t>
              </a:r>
              <a:r>
                <a:rPr lang="it-IT" sz="1100" dirty="0" smtClean="0">
                  <a:solidFill>
                    <a:srgbClr val="313840"/>
                  </a:solidFill>
                  <a:latin typeface="+mj-lt"/>
                </a:rPr>
                <a:t>delle </a:t>
              </a:r>
              <a:r>
                <a:rPr lang="it-IT" sz="1100" dirty="0">
                  <a:solidFill>
                    <a:srgbClr val="313840"/>
                  </a:solidFill>
                  <a:latin typeface="+mj-lt"/>
                </a:rPr>
                <a:t>P.A.</a:t>
              </a:r>
            </a:p>
          </p:txBody>
        </p:sp>
        <p:pic>
          <p:nvPicPr>
            <p:cNvPr id="25"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779" y="2816067"/>
              <a:ext cx="462170" cy="462170"/>
            </a:xfrm>
            <a:prstGeom prst="rect">
              <a:avLst/>
            </a:prstGeom>
          </p:spPr>
        </p:pic>
      </p:grpSp>
      <p:sp>
        <p:nvSpPr>
          <p:cNvPr id="26" name="Rettangolo con angoli arrotondati 4">
            <a:hlinkClick r:id="rId5"/>
            <a:extLst>
              <a:ext uri="{FF2B5EF4-FFF2-40B4-BE49-F238E27FC236}">
                <a16:creationId xmlns:a16="http://schemas.microsoft.com/office/drawing/2014/main" id="{E52C70F5-44B3-4ADA-BA75-09CD1D4D6190}"/>
              </a:ext>
            </a:extLst>
          </p:cNvPr>
          <p:cNvSpPr/>
          <p:nvPr/>
        </p:nvSpPr>
        <p:spPr>
          <a:xfrm>
            <a:off x="7594763" y="828000"/>
            <a:ext cx="1570648" cy="223917"/>
          </a:xfrm>
          <a:prstGeom prst="roundRect">
            <a:avLst>
              <a:gd name="adj" fmla="val 27051"/>
            </a:avLst>
          </a:prstGeom>
          <a:solidFill>
            <a:srgbClr val="2DA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SISTEMA DINAMICO</a:t>
            </a:r>
            <a:endParaRPr lang="it-IT" sz="1000" b="1" dirty="0">
              <a:highlight>
                <a:srgbClr val="956B9C"/>
              </a:highlight>
            </a:endParaRPr>
          </a:p>
        </p:txBody>
      </p:sp>
      <p:sp>
        <p:nvSpPr>
          <p:cNvPr id="27" name="CasellaDiTesto 26">
            <a:extLst>
              <a:ext uri="{FF2B5EF4-FFF2-40B4-BE49-F238E27FC236}">
                <a16:creationId xmlns:a16="http://schemas.microsoft.com/office/drawing/2014/main" id="{C4D4D3EF-0523-4BB0-99CF-A4A30DD1128D}"/>
              </a:ext>
            </a:extLst>
          </p:cNvPr>
          <p:cNvSpPr txBox="1"/>
          <p:nvPr/>
        </p:nvSpPr>
        <p:spPr>
          <a:xfrm>
            <a:off x="360000" y="4866411"/>
            <a:ext cx="6889271" cy="866904"/>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Numeri</a:t>
            </a:r>
          </a:p>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358 </a:t>
            </a:r>
            <a:r>
              <a:rPr lang="it-IT" sz="1400" dirty="0">
                <a:solidFill>
                  <a:schemeClr val="tx1">
                    <a:lumMod val="75000"/>
                    <a:lumOff val="25000"/>
                  </a:schemeClr>
                </a:solidFill>
              </a:rPr>
              <a:t>operatori economici </a:t>
            </a:r>
            <a:r>
              <a:rPr lang="it-IT" sz="1400" dirty="0" smtClean="0">
                <a:solidFill>
                  <a:schemeClr val="tx1">
                    <a:lumMod val="75000"/>
                    <a:lumOff val="25000"/>
                  </a:schemeClr>
                </a:solidFill>
              </a:rPr>
              <a:t>abilitati</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7</a:t>
            </a:r>
            <a:r>
              <a:rPr lang="it-IT" sz="1400" dirty="0" smtClean="0">
                <a:solidFill>
                  <a:schemeClr val="tx1">
                    <a:lumMod val="75000"/>
                    <a:lumOff val="25000"/>
                  </a:schemeClr>
                </a:solidFill>
              </a:rPr>
              <a:t> appalti specifici </a:t>
            </a:r>
            <a:r>
              <a:rPr lang="it-IT" sz="1400" dirty="0">
                <a:solidFill>
                  <a:schemeClr val="tx1">
                    <a:lumMod val="75000"/>
                    <a:lumOff val="25000"/>
                  </a:schemeClr>
                </a:solidFill>
              </a:rPr>
              <a:t>pubblicati </a:t>
            </a:r>
            <a:r>
              <a:rPr lang="it-IT" sz="1400" i="1" dirty="0">
                <a:solidFill>
                  <a:schemeClr val="tx1">
                    <a:lumMod val="75000"/>
                    <a:lumOff val="25000"/>
                  </a:schemeClr>
                </a:solidFill>
              </a:rPr>
              <a:t>(relativi al precedente bando)</a:t>
            </a:r>
          </a:p>
        </p:txBody>
      </p:sp>
    </p:spTree>
    <p:extLst>
      <p:ext uri="{BB962C8B-B14F-4D97-AF65-F5344CB8AC3E}">
        <p14:creationId xmlns:p14="http://schemas.microsoft.com/office/powerpoint/2010/main" val="134313990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a:t>Servizi </a:t>
            </a:r>
            <a:r>
              <a:rPr lang="it-IT" dirty="0" smtClean="0"/>
              <a:t>postali </a:t>
            </a:r>
            <a:r>
              <a:rPr lang="it-IT" dirty="0"/>
              <a:t>(2/2)</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360000" y="1620000"/>
          <a:ext cx="7218948" cy="1867920"/>
        </p:xfrm>
        <a:graphic>
          <a:graphicData uri="http://schemas.openxmlformats.org/drawingml/2006/table">
            <a:tbl>
              <a:tblPr bandRow="1">
                <a:tableStyleId>{2D5ABB26-0587-4C30-8999-92F81FD0307C}</a:tableStyleId>
              </a:tblPr>
              <a:tblGrid>
                <a:gridCol w="2322404">
                  <a:extLst>
                    <a:ext uri="{9D8B030D-6E8A-4147-A177-3AD203B41FA5}">
                      <a16:colId xmlns:a16="http://schemas.microsoft.com/office/drawing/2014/main" val="20001"/>
                    </a:ext>
                  </a:extLst>
                </a:gridCol>
                <a:gridCol w="4333071">
                  <a:extLst>
                    <a:ext uri="{9D8B030D-6E8A-4147-A177-3AD203B41FA5}">
                      <a16:colId xmlns:a16="http://schemas.microsoft.com/office/drawing/2014/main" val="252057207"/>
                    </a:ext>
                  </a:extLst>
                </a:gridCol>
                <a:gridCol w="563473">
                  <a:extLst>
                    <a:ext uri="{9D8B030D-6E8A-4147-A177-3AD203B41FA5}">
                      <a16:colId xmlns:a16="http://schemas.microsoft.com/office/drawing/2014/main" val="2670798473"/>
                    </a:ext>
                  </a:extLst>
                </a:gridCol>
              </a:tblGrid>
              <a:tr h="0">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Categoria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a:r>
                        <a:rPr lang="it-IT" sz="1100" b="1" kern="1200" dirty="0">
                          <a:solidFill>
                            <a:srgbClr val="404040"/>
                          </a:solidFill>
                          <a:latin typeface="+mn-lt"/>
                          <a:ea typeface="ＭＳ Ｐゴシック"/>
                          <a:cs typeface="+mn-cs"/>
                        </a:rPr>
                        <a:t>Descrizione</a:t>
                      </a:r>
                      <a:endParaRPr lang="it-IT" sz="1100" dirty="0">
                        <a:solidFill>
                          <a:srgbClr val="40404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defTabSz="497937" rtl="0" eaLnBrk="1" latinLnBrk="0" hangingPunct="1"/>
                      <a:r>
                        <a:rPr lang="it-IT" sz="1050" b="1" kern="1200" dirty="0">
                          <a:solidFill>
                            <a:srgbClr val="821B4C"/>
                          </a:solidFill>
                          <a:effectLst/>
                          <a:latin typeface="+mn-lt"/>
                          <a:ea typeface="+mn-ea"/>
                          <a:cs typeface="+mn-cs"/>
                        </a:rPr>
                        <a:t>Servizi </a:t>
                      </a:r>
                      <a:r>
                        <a:rPr lang="it-IT" sz="1050" b="1" kern="1200" dirty="0" smtClean="0">
                          <a:solidFill>
                            <a:srgbClr val="821B4C"/>
                          </a:solidFill>
                          <a:effectLst/>
                          <a:latin typeface="+mn-lt"/>
                          <a:ea typeface="+mn-ea"/>
                          <a:cs typeface="+mn-cs"/>
                        </a:rPr>
                        <a:t>a monte e a valle del recapito</a:t>
                      </a:r>
                      <a:endParaRPr lang="it-IT" sz="1050" b="1" kern="1200" dirty="0">
                        <a:solidFill>
                          <a:srgbClr val="821B4C"/>
                        </a:solidFill>
                        <a:effectLst/>
                        <a:latin typeface="+mn-lt"/>
                        <a:ea typeface="+mn-ea"/>
                        <a:cs typeface="+mn-cs"/>
                      </a:endParaRP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defTabSz="497937" rtl="0" eaLnBrk="1" latinLnBrk="0" hangingPunct="1"/>
                      <a:r>
                        <a:rPr lang="it-IT" sz="1000" b="0" kern="1200" dirty="0">
                          <a:solidFill>
                            <a:srgbClr val="404040"/>
                          </a:solidFill>
                          <a:effectLst/>
                          <a:latin typeface="+mn-lt"/>
                          <a:ea typeface="+mn-ea"/>
                          <a:cs typeface="+mn-cs"/>
                        </a:rPr>
                        <a:t>Servizi a Monte e a Valle del Recapito</a:t>
                      </a: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305">
                <a:tc>
                  <a:txBody>
                    <a:bodyPr/>
                    <a:lstStyle/>
                    <a:p>
                      <a:pPr marL="92075" indent="0" algn="l" defTabSz="497937" rtl="0" eaLnBrk="1" latinLnBrk="0" hangingPunct="1"/>
                      <a:r>
                        <a:rPr lang="it-IT" sz="1050" b="1" kern="1200" dirty="0">
                          <a:solidFill>
                            <a:srgbClr val="821B4C"/>
                          </a:solidFill>
                          <a:effectLst/>
                          <a:latin typeface="+mn-lt"/>
                          <a:ea typeface="+mn-ea"/>
                          <a:cs typeface="+mn-cs"/>
                        </a:rPr>
                        <a:t>Servizi di </a:t>
                      </a:r>
                      <a:r>
                        <a:rPr lang="it-IT" sz="1050" b="1" kern="1200" dirty="0" smtClean="0">
                          <a:solidFill>
                            <a:srgbClr val="821B4C"/>
                          </a:solidFill>
                          <a:effectLst/>
                          <a:latin typeface="+mn-lt"/>
                          <a:ea typeface="+mn-ea"/>
                          <a:cs typeface="+mn-cs"/>
                        </a:rPr>
                        <a:t>composizione e stampa di soluzioni personalizzate</a:t>
                      </a:r>
                      <a:endParaRPr lang="it-IT" sz="1050" b="1" kern="1200" dirty="0">
                        <a:solidFill>
                          <a:srgbClr val="821B4C"/>
                        </a:solidFill>
                        <a:effectLst/>
                        <a:latin typeface="+mn-lt"/>
                        <a:ea typeface="+mn-ea"/>
                        <a:cs typeface="+mn-cs"/>
                      </a:endParaRP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a:solidFill>
                            <a:srgbClr val="404040"/>
                          </a:solidFill>
                          <a:effectLst/>
                          <a:latin typeface="+mn-lt"/>
                          <a:ea typeface="+mn-ea"/>
                          <a:cs typeface="+mn-cs"/>
                        </a:rPr>
                        <a:t>Servizi di Composizione e Stampa di Soluzioni Personalizzate</a:t>
                      </a: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676520"/>
                  </a:ext>
                </a:extLst>
              </a:tr>
              <a:tr h="137305">
                <a:tc>
                  <a:txBody>
                    <a:bodyPr/>
                    <a:lstStyle/>
                    <a:p>
                      <a:pPr marL="92075" indent="0" algn="l" defTabSz="497937" rtl="0" eaLnBrk="1" latinLnBrk="0" hangingPunct="1"/>
                      <a:r>
                        <a:rPr lang="it-IT" sz="1050" b="1" kern="1200" dirty="0">
                          <a:solidFill>
                            <a:srgbClr val="821B4C"/>
                          </a:solidFill>
                          <a:effectLst/>
                          <a:latin typeface="+mn-lt"/>
                          <a:ea typeface="+mn-ea"/>
                          <a:cs typeface="+mn-cs"/>
                        </a:rPr>
                        <a:t>Servizi di </a:t>
                      </a:r>
                      <a:r>
                        <a:rPr lang="it-IT" sz="1050" b="1" kern="1200" dirty="0" smtClean="0">
                          <a:solidFill>
                            <a:srgbClr val="821B4C"/>
                          </a:solidFill>
                          <a:effectLst/>
                          <a:latin typeface="+mn-lt"/>
                          <a:ea typeface="+mn-ea"/>
                          <a:cs typeface="+mn-cs"/>
                        </a:rPr>
                        <a:t>consegna plichi e pacchi tramite corriere</a:t>
                      </a:r>
                      <a:endParaRPr lang="it-IT" sz="1050" b="1" kern="1200" dirty="0">
                        <a:solidFill>
                          <a:srgbClr val="821B4C"/>
                        </a:solidFill>
                        <a:effectLst/>
                        <a:latin typeface="+mn-lt"/>
                        <a:ea typeface="+mn-ea"/>
                        <a:cs typeface="+mn-cs"/>
                      </a:endParaRP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a:solidFill>
                            <a:srgbClr val="404040"/>
                          </a:solidFill>
                          <a:effectLst/>
                          <a:latin typeface="+mn-lt"/>
                          <a:ea typeface="+mn-ea"/>
                          <a:cs typeface="+mn-cs"/>
                        </a:rPr>
                        <a:t>Servizi di Consegna Plichi e Pacchi tramite Corriere</a:t>
                      </a: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24029"/>
                  </a:ext>
                </a:extLst>
              </a:tr>
              <a:tr h="132246">
                <a:tc>
                  <a:txBody>
                    <a:bodyPr/>
                    <a:lstStyle/>
                    <a:p>
                      <a:pPr marL="92075" indent="0" algn="l" defTabSz="497937" rtl="0" eaLnBrk="1" latinLnBrk="0" hangingPunct="1"/>
                      <a:r>
                        <a:rPr lang="it-IT" sz="1050" b="1" kern="1200" dirty="0">
                          <a:solidFill>
                            <a:srgbClr val="821B4C"/>
                          </a:solidFill>
                          <a:effectLst/>
                          <a:latin typeface="+mn-lt"/>
                          <a:ea typeface="+mn-ea"/>
                          <a:cs typeface="+mn-cs"/>
                        </a:rPr>
                        <a:t>Servizi </a:t>
                      </a:r>
                      <a:r>
                        <a:rPr lang="it-IT" sz="1050" b="1" kern="1200" dirty="0" smtClean="0">
                          <a:solidFill>
                            <a:srgbClr val="821B4C"/>
                          </a:solidFill>
                          <a:effectLst/>
                          <a:latin typeface="+mn-lt"/>
                          <a:ea typeface="+mn-ea"/>
                          <a:cs typeface="+mn-cs"/>
                        </a:rPr>
                        <a:t>postali di raccolta e recapito degli invii postali</a:t>
                      </a:r>
                      <a:endParaRPr lang="it-IT" sz="1050" b="1" kern="1200" dirty="0">
                        <a:solidFill>
                          <a:srgbClr val="821B4C"/>
                        </a:solidFill>
                        <a:effectLst/>
                        <a:latin typeface="+mn-lt"/>
                        <a:ea typeface="+mn-ea"/>
                        <a:cs typeface="+mn-cs"/>
                      </a:endParaRP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a:solidFill>
                            <a:srgbClr val="404040"/>
                          </a:solidFill>
                          <a:effectLst/>
                          <a:latin typeface="+mn-lt"/>
                          <a:ea typeface="+mn-ea"/>
                          <a:cs typeface="+mn-cs"/>
                        </a:rPr>
                        <a:t>Il Servizio prevede sia la Raccolta sia il relativo Recapito ai Destinatari delle diverse tipologie di invii postali</a:t>
                      </a:r>
                    </a:p>
                  </a:txBody>
                  <a:tcPr marL="0" marR="46800" marT="46800" marB="4680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451119"/>
                  </a:ext>
                </a:extLst>
              </a:tr>
            </a:tbl>
          </a:graphicData>
        </a:graphic>
      </p:graphicFrame>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a:solidFill>
            <a:srgbClr val="2DA4A2"/>
          </a:solidFill>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AE6ABBDB-5872-4B3F-9946-410C60E72D35}"/>
              </a:ext>
            </a:extLst>
          </p:cNvPr>
          <p:cNvGrpSpPr/>
          <p:nvPr/>
        </p:nvGrpSpPr>
        <p:grpSpPr>
          <a:xfrm>
            <a:off x="360000" y="900311"/>
            <a:ext cx="2872025" cy="584775"/>
            <a:chOff x="494606" y="900311"/>
            <a:chExt cx="2872025" cy="584775"/>
          </a:xfrm>
        </p:grpSpPr>
        <p:sp>
          <p:nvSpPr>
            <p:cNvPr id="8" name="CasellaDiTesto 7">
              <a:extLst>
                <a:ext uri="{FF2B5EF4-FFF2-40B4-BE49-F238E27FC236}">
                  <a16:creationId xmlns:a16="http://schemas.microsoft.com/office/drawing/2014/main" id="{1AE2C511-57C5-4E83-A1DF-017A6043859B}"/>
                </a:ext>
              </a:extLst>
            </p:cNvPr>
            <p:cNvSpPr txBox="1"/>
            <p:nvPr/>
          </p:nvSpPr>
          <p:spPr>
            <a:xfrm>
              <a:off x="494606" y="900311"/>
              <a:ext cx="819646"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a:solidFill>
                    <a:srgbClr val="313840"/>
                  </a:solidFill>
                </a:rPr>
                <a:t>4</a:t>
              </a:r>
              <a:endParaRPr lang="it-IT" sz="1200" dirty="0">
                <a:solidFill>
                  <a:srgbClr val="313840"/>
                </a:solidFill>
              </a:endParaRP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422415" y="1149810"/>
              <a:ext cx="1944216" cy="246221"/>
            </a:xfrm>
            <a:prstGeom prst="rect">
              <a:avLst/>
            </a:prstGeom>
            <a:noFill/>
          </p:spPr>
          <p:txBody>
            <a:bodyPr wrap="square">
              <a:spAutoFit/>
            </a:bodyPr>
            <a:lstStyle/>
            <a:p>
              <a:r>
                <a:rPr lang="it-IT" sz="1000" b="1" dirty="0">
                  <a:solidFill>
                    <a:srgbClr val="404040"/>
                  </a:solidFill>
                  <a:latin typeface="+mn-lt"/>
                </a:rPr>
                <a:t>MERCEOLOGICHE</a:t>
              </a:r>
              <a:endParaRPr lang="it-IT" sz="1000" b="1" dirty="0"/>
            </a:p>
          </p:txBody>
        </p:sp>
        <p:grpSp>
          <p:nvGrpSpPr>
            <p:cNvPr id="36" name="Gruppo 35">
              <a:extLst>
                <a:ext uri="{FF2B5EF4-FFF2-40B4-BE49-F238E27FC236}">
                  <a16:creationId xmlns:a16="http://schemas.microsoft.com/office/drawing/2014/main" id="{5B40962C-2E54-4C9F-B5B8-E16DDA3BD256}"/>
                </a:ext>
              </a:extLst>
            </p:cNvPr>
            <p:cNvGrpSpPr/>
            <p:nvPr/>
          </p:nvGrpSpPr>
          <p:grpSpPr>
            <a:xfrm>
              <a:off x="1180279" y="1172497"/>
              <a:ext cx="188236" cy="200846"/>
              <a:chOff x="3060700" y="4723156"/>
              <a:chExt cx="1401951" cy="1495873"/>
            </a:xfrm>
          </p:grpSpPr>
          <p:sp>
            <p:nvSpPr>
              <p:cNvPr id="3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3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39"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grpSp>
      <p:sp>
        <p:nvSpPr>
          <p:cNvPr id="42" name="CasellaDiTesto 41">
            <a:extLst>
              <a:ext uri="{FF2B5EF4-FFF2-40B4-BE49-F238E27FC236}">
                <a16:creationId xmlns:a16="http://schemas.microsoft.com/office/drawing/2014/main" id="{A8AFE5BC-4F0F-4E3A-BB03-E2CFFE644D81}"/>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7" name="Picture 14" descr="Anteprima immagine">
            <a:extLst>
              <a:ext uri="{FF2B5EF4-FFF2-40B4-BE49-F238E27FC236}">
                <a16:creationId xmlns:a16="http://schemas.microsoft.com/office/drawing/2014/main" id="{F0FC9C53-8469-4021-B993-D54D0520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3D7376A9-8E39-47CF-B957-3C7518C9A32D}"/>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9" name="Picture 8" descr="Anteprima immagine">
            <a:extLst>
              <a:ext uri="{FF2B5EF4-FFF2-40B4-BE49-F238E27FC236}">
                <a16:creationId xmlns:a16="http://schemas.microsoft.com/office/drawing/2014/main" id="{A63CD6D0-11B5-45CB-AC03-785CB3D1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83641EF7-1C18-41B3-9FFC-348F71C908AD}"/>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51" name="Picture 4">
            <a:extLst>
              <a:ext uri="{FF2B5EF4-FFF2-40B4-BE49-F238E27FC236}">
                <a16:creationId xmlns:a16="http://schemas.microsoft.com/office/drawing/2014/main" id="{B2D3E785-C293-4C1D-BDC6-5C1AB15E6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2" name="CasellaDiTesto 51">
            <a:extLst>
              <a:ext uri="{FF2B5EF4-FFF2-40B4-BE49-F238E27FC236}">
                <a16:creationId xmlns:a16="http://schemas.microsoft.com/office/drawing/2014/main" id="{7A180B38-9A6D-4DF0-A92A-942F3704888C}"/>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53" name="Picture 10" descr="Anteprima immagine">
            <a:extLst>
              <a:ext uri="{FF2B5EF4-FFF2-40B4-BE49-F238E27FC236}">
                <a16:creationId xmlns:a16="http://schemas.microsoft.com/office/drawing/2014/main" id="{C95D0A26-2F4F-4050-8F46-EDB0FC5D0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53">
            <a:extLst>
              <a:ext uri="{FF2B5EF4-FFF2-40B4-BE49-F238E27FC236}">
                <a16:creationId xmlns:a16="http://schemas.microsoft.com/office/drawing/2014/main" id="{C6310F4C-93BB-4E88-B97D-284A23B5786C}"/>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5" name="Picture 18" descr="Anteprima immagine">
            <a:extLst>
              <a:ext uri="{FF2B5EF4-FFF2-40B4-BE49-F238E27FC236}">
                <a16:creationId xmlns:a16="http://schemas.microsoft.com/office/drawing/2014/main" id="{20951750-7970-45E1-A0AF-C44777B1D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a:extLst>
              <a:ext uri="{FF2B5EF4-FFF2-40B4-BE49-F238E27FC236}">
                <a16:creationId xmlns:a16="http://schemas.microsoft.com/office/drawing/2014/main" id="{A82EB8E7-4ED6-431B-91CD-023647710A89}"/>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7" name="Picture 12" descr="Anteprima immagine">
            <a:extLst>
              <a:ext uri="{FF2B5EF4-FFF2-40B4-BE49-F238E27FC236}">
                <a16:creationId xmlns:a16="http://schemas.microsoft.com/office/drawing/2014/main" id="{265CEA16-6B88-42E3-96DA-4AD13AFB8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a:extLst>
              <a:ext uri="{FF2B5EF4-FFF2-40B4-BE49-F238E27FC236}">
                <a16:creationId xmlns:a16="http://schemas.microsoft.com/office/drawing/2014/main" id="{8CA78300-1657-4509-B0B5-7E9C11BC67CD}"/>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59" name="Picture 16" descr="Anteprima immagine">
            <a:extLst>
              <a:ext uri="{FF2B5EF4-FFF2-40B4-BE49-F238E27FC236}">
                <a16:creationId xmlns:a16="http://schemas.microsoft.com/office/drawing/2014/main" id="{E29055CB-8975-40F5-A86C-96F741D4B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60" name="CasellaDiTesto 59">
            <a:extLst>
              <a:ext uri="{FF2B5EF4-FFF2-40B4-BE49-F238E27FC236}">
                <a16:creationId xmlns:a16="http://schemas.microsoft.com/office/drawing/2014/main" id="{D2D2755B-107E-48F1-9173-CB4F0B6C4C11}"/>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pic>
        <p:nvPicPr>
          <p:cNvPr id="34" name="Picture 14" descr="Anteprima immagine">
            <a:extLst>
              <a:ext uri="{FF2B5EF4-FFF2-40B4-BE49-F238E27FC236}">
                <a16:creationId xmlns:a16="http://schemas.microsoft.com/office/drawing/2014/main" id="{F0FC9C53-8469-4021-B993-D54D0520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1980431"/>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Anteprima immagine">
            <a:extLst>
              <a:ext uri="{FF2B5EF4-FFF2-40B4-BE49-F238E27FC236}">
                <a16:creationId xmlns:a16="http://schemas.microsoft.com/office/drawing/2014/main" id="{F0FC9C53-8469-4021-B993-D54D0520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2373960"/>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 descr="Anteprima immagine">
            <a:extLst>
              <a:ext uri="{FF2B5EF4-FFF2-40B4-BE49-F238E27FC236}">
                <a16:creationId xmlns:a16="http://schemas.microsoft.com/office/drawing/2014/main" id="{F0FC9C53-8469-4021-B993-D54D0520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2777929"/>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Anteprima immagine">
            <a:extLst>
              <a:ext uri="{FF2B5EF4-FFF2-40B4-BE49-F238E27FC236}">
                <a16:creationId xmlns:a16="http://schemas.microsoft.com/office/drawing/2014/main" id="{F0FC9C53-8469-4021-B993-D54D0520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3171458"/>
            <a:ext cx="17307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508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0590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
          <p:cNvCxnSpPr/>
          <p:nvPr/>
        </p:nvCxnSpPr>
        <p:spPr>
          <a:xfrm>
            <a:off x="2823393" y="1854730"/>
            <a:ext cx="0" cy="154800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19" name="Straight Connector 1"/>
          <p:cNvCxnSpPr/>
          <p:nvPr/>
        </p:nvCxnSpPr>
        <p:spPr>
          <a:xfrm>
            <a:off x="2823393" y="4055041"/>
            <a:ext cx="0" cy="949726"/>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Indice</a:t>
            </a:r>
          </a:p>
        </p:txBody>
      </p:sp>
      <p:graphicFrame>
        <p:nvGraphicFramePr>
          <p:cNvPr id="2" name="Tabella 1"/>
          <p:cNvGraphicFramePr>
            <a:graphicFrameLocks noGrp="1"/>
          </p:cNvGraphicFramePr>
          <p:nvPr>
            <p:extLst>
              <p:ext uri="{D42A27DB-BD31-4B8C-83A1-F6EECF244321}">
                <p14:modId xmlns:p14="http://schemas.microsoft.com/office/powerpoint/2010/main" val="665018846"/>
              </p:ext>
            </p:extLst>
          </p:nvPr>
        </p:nvGraphicFramePr>
        <p:xfrm>
          <a:off x="2406127" y="2257906"/>
          <a:ext cx="3384376" cy="111252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3</a:t>
                      </a:r>
                      <a:endParaRPr lang="it-IT" sz="1600" b="1" dirty="0"/>
                    </a:p>
                  </a:txBody>
                  <a:tcPr anchor="ctr"/>
                </a:tc>
                <a:tc>
                  <a:txBody>
                    <a:bodyPr/>
                    <a:lstStyle/>
                    <a:p>
                      <a:pPr marL="0" indent="0">
                        <a:spcAft>
                          <a:spcPts val="600"/>
                        </a:spcAft>
                      </a:pPr>
                      <a:r>
                        <a:rPr lang="it-IT" sz="1100" b="1" dirty="0" smtClean="0">
                          <a:solidFill>
                            <a:schemeClr val="tx1">
                              <a:lumMod val="75000"/>
                              <a:lumOff val="25000"/>
                            </a:schemeClr>
                          </a:solidFill>
                        </a:rPr>
                        <a:t>Alimenti e ristorazione - SDA</a:t>
                      </a:r>
                    </a:p>
                  </a:txBody>
                  <a:tcPr anchor="ctr"/>
                </a:tc>
                <a:extLst>
                  <a:ext uri="{0D108BD9-81ED-4DB2-BD59-A6C34878D82A}">
                    <a16:rowId xmlns:a16="http://schemas.microsoft.com/office/drawing/2014/main" val="1108195143"/>
                  </a:ext>
                </a:extLst>
              </a:tr>
              <a:tr h="370840">
                <a:tc>
                  <a:txBody>
                    <a:bodyPr/>
                    <a:lstStyle/>
                    <a:p>
                      <a:pPr algn="r"/>
                      <a:r>
                        <a:rPr lang="it-IT" sz="1600" b="1" dirty="0" smtClean="0"/>
                        <a:t>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a:t>
                      </a:r>
                      <a:r>
                        <a:rPr lang="it-IT" sz="1100" b="1" baseline="0" dirty="0" smtClean="0">
                          <a:solidFill>
                            <a:schemeClr val="tx1">
                              <a:lumMod val="75000"/>
                              <a:lumOff val="25000"/>
                            </a:schemeClr>
                          </a:solidFill>
                        </a:rPr>
                        <a:t> pasto 9</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r h="370840">
                <a:tc>
                  <a:txBody>
                    <a:bodyPr/>
                    <a:lstStyle/>
                    <a:p>
                      <a:pPr algn="r"/>
                      <a:r>
                        <a:rPr lang="it-IT" sz="1600" b="1" dirty="0" smtClean="0"/>
                        <a:t>8</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Buoni pasto 10</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2663142395"/>
                  </a:ext>
                </a:extLst>
              </a:tr>
            </a:tbl>
          </a:graphicData>
        </a:graphic>
      </p:graphicFrame>
      <p:graphicFrame>
        <p:nvGraphicFramePr>
          <p:cNvPr id="80" name="Tabella 79"/>
          <p:cNvGraphicFramePr>
            <a:graphicFrameLocks noGrp="1"/>
          </p:cNvGraphicFramePr>
          <p:nvPr>
            <p:extLst>
              <p:ext uri="{D42A27DB-BD31-4B8C-83A1-F6EECF244321}">
                <p14:modId xmlns:p14="http://schemas.microsoft.com/office/powerpoint/2010/main" val="3758792903"/>
              </p:ext>
            </p:extLst>
          </p:nvPr>
        </p:nvGraphicFramePr>
        <p:xfrm>
          <a:off x="2406127" y="4561055"/>
          <a:ext cx="3384376" cy="37084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12</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Arredi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bl>
          </a:graphicData>
        </a:graphic>
      </p:graphicFrame>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393" y="1566415"/>
            <a:ext cx="540000" cy="540000"/>
          </a:xfrm>
          <a:prstGeom prst="rect">
            <a:avLst/>
          </a:prstGeom>
        </p:spPr>
      </p:pic>
      <p:sp>
        <p:nvSpPr>
          <p:cNvPr id="14" name="CasellaDiTesto 13">
            <a:extLst>
              <a:ext uri="{FF2B5EF4-FFF2-40B4-BE49-F238E27FC236}">
                <a16:creationId xmlns:a16="http://schemas.microsoft.com/office/drawing/2014/main" id="{0B7D4BB7-6FBE-480D-ABCA-1CE996D71DDC}"/>
              </a:ext>
            </a:extLst>
          </p:cNvPr>
          <p:cNvSpPr txBox="1"/>
          <p:nvPr/>
        </p:nvSpPr>
        <p:spPr>
          <a:xfrm>
            <a:off x="450156" y="1605583"/>
            <a:ext cx="1985231" cy="461665"/>
          </a:xfrm>
          <a:prstGeom prst="rect">
            <a:avLst/>
          </a:prstGeom>
          <a:noFill/>
        </p:spPr>
        <p:txBody>
          <a:bodyPr wrap="square">
            <a:spAutoFit/>
          </a:bodyPr>
          <a:lstStyle/>
          <a:p>
            <a:pPr algn="r"/>
            <a:r>
              <a:rPr lang="it-IT" sz="1200" dirty="0">
                <a:solidFill>
                  <a:srgbClr val="313840"/>
                </a:solidFill>
                <a:latin typeface="+mj-lt"/>
              </a:rPr>
              <a:t>Alimenti, ristorazione e buoni pasto</a:t>
            </a: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393" y="3923540"/>
            <a:ext cx="540000" cy="540000"/>
          </a:xfrm>
          <a:prstGeom prst="rect">
            <a:avLst/>
          </a:prstGeom>
        </p:spPr>
      </p:pic>
      <p:sp>
        <p:nvSpPr>
          <p:cNvPr id="17" name="CasellaDiTesto 16">
            <a:extLst>
              <a:ext uri="{FF2B5EF4-FFF2-40B4-BE49-F238E27FC236}">
                <a16:creationId xmlns:a16="http://schemas.microsoft.com/office/drawing/2014/main" id="{0B7D4BB7-6FBE-480D-ABCA-1CE996D71DDC}"/>
              </a:ext>
            </a:extLst>
          </p:cNvPr>
          <p:cNvSpPr txBox="1"/>
          <p:nvPr/>
        </p:nvSpPr>
        <p:spPr>
          <a:xfrm>
            <a:off x="426884" y="3962708"/>
            <a:ext cx="1985231" cy="461665"/>
          </a:xfrm>
          <a:prstGeom prst="rect">
            <a:avLst/>
          </a:prstGeom>
          <a:noFill/>
        </p:spPr>
        <p:txBody>
          <a:bodyPr wrap="square" anchor="ctr">
            <a:spAutoFit/>
          </a:bodyPr>
          <a:lstStyle/>
          <a:p>
            <a:pPr algn="r"/>
            <a:r>
              <a:rPr lang="it-IT" sz="1200" dirty="0">
                <a:solidFill>
                  <a:srgbClr val="313840"/>
                </a:solidFill>
                <a:latin typeface="+mj-lt"/>
              </a:rPr>
              <a:t>Arredi, complementi ed elettrodomestici</a:t>
            </a:r>
          </a:p>
        </p:txBody>
      </p:sp>
      <p:cxnSp>
        <p:nvCxnSpPr>
          <p:cNvPr id="18" name="Straight Connector 1"/>
          <p:cNvCxnSpPr/>
          <p:nvPr/>
        </p:nvCxnSpPr>
        <p:spPr>
          <a:xfrm>
            <a:off x="6946674" y="1762421"/>
            <a:ext cx="0" cy="129813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graphicFrame>
        <p:nvGraphicFramePr>
          <p:cNvPr id="20" name="Tabella 19"/>
          <p:cNvGraphicFramePr>
            <a:graphicFrameLocks noGrp="1"/>
          </p:cNvGraphicFramePr>
          <p:nvPr>
            <p:extLst>
              <p:ext uri="{D42A27DB-BD31-4B8C-83A1-F6EECF244321}">
                <p14:modId xmlns:p14="http://schemas.microsoft.com/office/powerpoint/2010/main" val="1482815868"/>
              </p:ext>
            </p:extLst>
          </p:nvPr>
        </p:nvGraphicFramePr>
        <p:xfrm>
          <a:off x="6498828" y="2257906"/>
          <a:ext cx="3384376" cy="79756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3431935426"/>
                    </a:ext>
                  </a:extLst>
                </a:gridCol>
                <a:gridCol w="2952328">
                  <a:extLst>
                    <a:ext uri="{9D8B030D-6E8A-4147-A177-3AD203B41FA5}">
                      <a16:colId xmlns:a16="http://schemas.microsoft.com/office/drawing/2014/main" val="619326292"/>
                    </a:ext>
                  </a:extLst>
                </a:gridCol>
              </a:tblGrid>
              <a:tr h="370840">
                <a:tc>
                  <a:txBody>
                    <a:bodyPr/>
                    <a:lstStyle/>
                    <a:p>
                      <a:pPr algn="r"/>
                      <a:r>
                        <a:rPr lang="it-IT" sz="1600" b="1" dirty="0" smtClean="0"/>
                        <a:t>15</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di gestione integrata delle trasferte di lavoro 4</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1108195143"/>
                  </a:ext>
                </a:extLst>
              </a:tr>
              <a:tr h="370840">
                <a:tc>
                  <a:txBody>
                    <a:bodyPr/>
                    <a:lstStyle/>
                    <a:p>
                      <a:pPr algn="r"/>
                      <a:r>
                        <a:rPr lang="it-IT" sz="1600" b="1" dirty="0" smtClean="0"/>
                        <a:t>17</a:t>
                      </a:r>
                      <a:endParaRPr lang="it-IT" sz="1600" b="1" dirty="0"/>
                    </a:p>
                  </a:txBody>
                  <a:tcPr anchor="ctr"/>
                </a:tc>
                <a:tc>
                  <a:txBody>
                    <a:bodyPr/>
                    <a:lstStyle/>
                    <a:p>
                      <a:pPr>
                        <a:spcAft>
                          <a:spcPts val="450"/>
                        </a:spcAft>
                      </a:pPr>
                      <a:r>
                        <a:rPr lang="it-IT" sz="1100" b="1" dirty="0" smtClean="0">
                          <a:solidFill>
                            <a:schemeClr val="tx1">
                              <a:lumMod val="75000"/>
                              <a:lumOff val="25000"/>
                            </a:schemeClr>
                          </a:solidFill>
                        </a:rPr>
                        <a:t>Servizi postali - SDA</a:t>
                      </a:r>
                      <a:endParaRPr lang="it-IT" sz="1100" b="1" dirty="0">
                        <a:solidFill>
                          <a:schemeClr val="tx1">
                            <a:lumMod val="75000"/>
                            <a:lumOff val="25000"/>
                          </a:schemeClr>
                        </a:solidFill>
                      </a:endParaRPr>
                    </a:p>
                  </a:txBody>
                  <a:tcPr anchor="ctr"/>
                </a:tc>
                <a:extLst>
                  <a:ext uri="{0D108BD9-81ED-4DB2-BD59-A6C34878D82A}">
                    <a16:rowId xmlns:a16="http://schemas.microsoft.com/office/drawing/2014/main" val="3693614514"/>
                  </a:ext>
                </a:extLst>
              </a:tr>
            </a:tbl>
          </a:graphicData>
        </a:graphic>
      </p:graphicFrame>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674" y="1566415"/>
            <a:ext cx="540000" cy="540000"/>
          </a:xfrm>
          <a:prstGeom prst="rect">
            <a:avLst/>
          </a:prstGeom>
        </p:spPr>
      </p:pic>
      <p:sp>
        <p:nvSpPr>
          <p:cNvPr id="24" name="CasellaDiTesto 23">
            <a:extLst>
              <a:ext uri="{FF2B5EF4-FFF2-40B4-BE49-F238E27FC236}">
                <a16:creationId xmlns:a16="http://schemas.microsoft.com/office/drawing/2014/main" id="{0B7D4BB7-6FBE-480D-ABCA-1CE996D71DDC}"/>
              </a:ext>
            </a:extLst>
          </p:cNvPr>
          <p:cNvSpPr txBox="1"/>
          <p:nvPr/>
        </p:nvSpPr>
        <p:spPr>
          <a:xfrm>
            <a:off x="4552378" y="1605583"/>
            <a:ext cx="1985231" cy="461665"/>
          </a:xfrm>
          <a:prstGeom prst="rect">
            <a:avLst/>
          </a:prstGeom>
          <a:noFill/>
        </p:spPr>
        <p:txBody>
          <a:bodyPr wrap="square">
            <a:spAutoFit/>
          </a:bodyPr>
          <a:lstStyle/>
          <a:p>
            <a:pPr algn="r"/>
            <a:r>
              <a:rPr lang="it-IT" sz="1200" dirty="0">
                <a:solidFill>
                  <a:srgbClr val="313840"/>
                </a:solidFill>
                <a:latin typeface="+mj-lt"/>
              </a:rPr>
              <a:t>Servizi per il funzionamento </a:t>
            </a:r>
            <a:r>
              <a:rPr lang="it-IT" sz="1200" dirty="0" smtClean="0">
                <a:solidFill>
                  <a:srgbClr val="313840"/>
                </a:solidFill>
                <a:latin typeface="+mj-lt"/>
              </a:rPr>
              <a:t>delle </a:t>
            </a:r>
            <a:r>
              <a:rPr lang="it-IT" sz="1200" dirty="0">
                <a:solidFill>
                  <a:srgbClr val="313840"/>
                </a:solidFill>
                <a:latin typeface="+mj-lt"/>
              </a:rPr>
              <a:t>P.A.</a:t>
            </a:r>
          </a:p>
        </p:txBody>
      </p:sp>
    </p:spTree>
    <p:extLst>
      <p:ext uri="{BB962C8B-B14F-4D97-AF65-F5344CB8AC3E}">
        <p14:creationId xmlns:p14="http://schemas.microsoft.com/office/powerpoint/2010/main" val="28790892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smtClean="0"/>
              <a:t>Alimenti e ristorazione </a:t>
            </a:r>
            <a:r>
              <a:rPr lang="it-IT" dirty="0"/>
              <a:t>(1/2)</a:t>
            </a: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360000" y="3003252"/>
            <a:ext cx="6893998" cy="802784"/>
          </a:xfrm>
          <a:prstGeom prst="rect">
            <a:avLst/>
          </a:prstGeom>
          <a:noFill/>
        </p:spPr>
        <p:txBody>
          <a:bodyPr wrap="square">
            <a:spAutoFit/>
          </a:bodyPr>
          <a:lstStyle/>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Disponibilità </a:t>
            </a:r>
            <a:r>
              <a:rPr lang="it-IT" sz="1400" dirty="0">
                <a:solidFill>
                  <a:schemeClr val="tx1">
                    <a:lumMod val="75000"/>
                    <a:lumOff val="25000"/>
                  </a:schemeClr>
                </a:solidFill>
              </a:rPr>
              <a:t>kit documentale </a:t>
            </a:r>
            <a:r>
              <a:rPr lang="it-IT" sz="1400" dirty="0" smtClean="0">
                <a:solidFill>
                  <a:schemeClr val="tx1">
                    <a:lumMod val="75000"/>
                    <a:lumOff val="25000"/>
                  </a:schemeClr>
                </a:solidFill>
              </a:rPr>
              <a:t>personalizzabile dalle P.A.</a:t>
            </a:r>
          </a:p>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Possibilità di bandire Appalti specifici con valore </a:t>
            </a:r>
            <a:r>
              <a:rPr lang="it-IT" sz="1400" dirty="0">
                <a:solidFill>
                  <a:schemeClr val="tx1">
                    <a:lumMod val="75000"/>
                    <a:lumOff val="25000"/>
                  </a:schemeClr>
                </a:solidFill>
              </a:rPr>
              <a:t>superiore alla soglia prevista in ambito comunitario</a:t>
            </a:r>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360000" y="1707739"/>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L’iniziativa offre la possibilità di offrire il servizio di </a:t>
            </a:r>
            <a:r>
              <a:rPr lang="it-IT" sz="1400" dirty="0" smtClean="0">
                <a:solidFill>
                  <a:schemeClr val="tx1">
                    <a:lumMod val="75000"/>
                    <a:lumOff val="25000"/>
                  </a:schemeClr>
                </a:solidFill>
              </a:rPr>
              <a:t>ristorazione collettiva </a:t>
            </a:r>
            <a:r>
              <a:rPr lang="it-IT" sz="1400" dirty="0">
                <a:solidFill>
                  <a:schemeClr val="tx1">
                    <a:lumMod val="75000"/>
                    <a:lumOff val="25000"/>
                  </a:schemeClr>
                </a:solidFill>
              </a:rPr>
              <a:t>e di buoni pasto e la fornitura di prodotti </a:t>
            </a:r>
            <a:r>
              <a:rPr lang="it-IT" sz="1400" dirty="0" smtClean="0">
                <a:solidFill>
                  <a:schemeClr val="tx1">
                    <a:lumMod val="75000"/>
                    <a:lumOff val="25000"/>
                  </a:schemeClr>
                </a:solidFill>
              </a:rPr>
              <a:t>alimentari.</a:t>
            </a:r>
            <a:endParaRPr lang="it-IT" sz="1400" dirty="0">
              <a:solidFill>
                <a:schemeClr val="tx1">
                  <a:lumMod val="75000"/>
                  <a:lumOff val="25000"/>
                </a:schemeClr>
              </a:solidFill>
            </a:endParaRP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360000" y="2711289"/>
            <a:ext cx="2940077" cy="307777"/>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sp>
        <p:nvSpPr>
          <p:cNvPr id="38" name="CasellaDiTesto 37">
            <a:extLst>
              <a:ext uri="{FF2B5EF4-FFF2-40B4-BE49-F238E27FC236}">
                <a16:creationId xmlns:a16="http://schemas.microsoft.com/office/drawing/2014/main" id="{E00B9923-BE16-4B51-ABE4-DC485C2CB932}"/>
              </a:ext>
            </a:extLst>
          </p:cNvPr>
          <p:cNvSpPr txBox="1"/>
          <p:nvPr/>
        </p:nvSpPr>
        <p:spPr>
          <a:xfrm>
            <a:off x="360000" y="944399"/>
            <a:ext cx="6889269" cy="400110"/>
          </a:xfrm>
          <a:prstGeom prst="rect">
            <a:avLst/>
          </a:prstGeom>
          <a:noFill/>
        </p:spPr>
        <p:txBody>
          <a:bodyPr wrap="square">
            <a:spAutoFit/>
          </a:bodyPr>
          <a:lstStyle/>
          <a:p>
            <a:pPr>
              <a:spcAft>
                <a:spcPts val="450"/>
              </a:spcAft>
            </a:pPr>
            <a:r>
              <a:rPr lang="it-IT" b="1" dirty="0" smtClean="0">
                <a:solidFill>
                  <a:schemeClr val="tx1">
                    <a:lumMod val="75000"/>
                    <a:lumOff val="25000"/>
                  </a:schemeClr>
                </a:solidFill>
              </a:rPr>
              <a:t>Alimenti e ristorazione</a:t>
            </a:r>
            <a:endParaRPr lang="it-IT" b="1" dirty="0">
              <a:solidFill>
                <a:schemeClr val="tx1">
                  <a:lumMod val="75000"/>
                  <a:lumOff val="25000"/>
                </a:schemeClr>
              </a:solidFill>
            </a:endParaRP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a:solidFill>
            <a:srgbClr val="2DA4A2"/>
          </a:solidFill>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Rettangolo con angoli arrotondati 4">
            <a:hlinkClick r:id="rId2"/>
            <a:extLst>
              <a:ext uri="{FF2B5EF4-FFF2-40B4-BE49-F238E27FC236}">
                <a16:creationId xmlns:a16="http://schemas.microsoft.com/office/drawing/2014/main" id="{B3C42EFD-AD44-46C5-97E1-6AC7415E35C6}"/>
              </a:ext>
            </a:extLst>
          </p:cNvPr>
          <p:cNvSpPr/>
          <p:nvPr/>
        </p:nvSpPr>
        <p:spPr>
          <a:xfrm>
            <a:off x="7594763" y="828000"/>
            <a:ext cx="1570648" cy="223917"/>
          </a:xfrm>
          <a:prstGeom prst="roundRect">
            <a:avLst>
              <a:gd name="adj" fmla="val 27051"/>
            </a:avLst>
          </a:prstGeom>
          <a:solidFill>
            <a:srgbClr val="2DA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SISTEMA DINAMICO</a:t>
            </a:r>
            <a:endParaRPr lang="it-IT" sz="1000" b="1" dirty="0">
              <a:highlight>
                <a:srgbClr val="956B9C"/>
              </a:highlight>
            </a:endParaRPr>
          </a:p>
        </p:txBody>
      </p:sp>
      <p:grpSp>
        <p:nvGrpSpPr>
          <p:cNvPr id="2" name="Gruppo 1">
            <a:extLst>
              <a:ext uri="{FF2B5EF4-FFF2-40B4-BE49-F238E27FC236}">
                <a16:creationId xmlns:a16="http://schemas.microsoft.com/office/drawing/2014/main" id="{AE33394A-F222-4E3D-A5DB-68DE7381B88E}"/>
              </a:ext>
            </a:extLst>
          </p:cNvPr>
          <p:cNvGrpSpPr/>
          <p:nvPr/>
        </p:nvGrpSpPr>
        <p:grpSpPr>
          <a:xfrm>
            <a:off x="7722964" y="3082703"/>
            <a:ext cx="2545866" cy="4226320"/>
            <a:chOff x="7722964" y="3082703"/>
            <a:chExt cx="2545866" cy="4226320"/>
          </a:xfrm>
        </p:grpSpPr>
        <p:sp>
          <p:nvSpPr>
            <p:cNvPr id="46" name="CasellaDiTesto 45">
              <a:extLst>
                <a:ext uri="{FF2B5EF4-FFF2-40B4-BE49-F238E27FC236}">
                  <a16:creationId xmlns:a16="http://schemas.microsoft.com/office/drawing/2014/main" id="{E0BE3770-B40A-415D-AA95-3140F63953F2}"/>
                </a:ext>
              </a:extLst>
            </p:cNvPr>
            <p:cNvSpPr txBox="1"/>
            <p:nvPr/>
          </p:nvSpPr>
          <p:spPr>
            <a:xfrm>
              <a:off x="7722964" y="5664209"/>
              <a:ext cx="2376264" cy="830997"/>
            </a:xfrm>
            <a:prstGeom prst="rect">
              <a:avLst/>
            </a:prstGeom>
            <a:noFill/>
          </p:spPr>
          <p:txBody>
            <a:bodyPr wrap="square">
              <a:spAutoFit/>
            </a:bodyPr>
            <a:lstStyle/>
            <a:p>
              <a:r>
                <a:rPr lang="it-IT" sz="1200" b="1" dirty="0">
                  <a:solidFill>
                    <a:schemeClr val="tx1">
                      <a:lumMod val="75000"/>
                      <a:lumOff val="25000"/>
                    </a:schemeClr>
                  </a:solidFill>
                </a:rPr>
                <a:t>Criterio aggiudicazione</a:t>
              </a:r>
            </a:p>
            <a:p>
              <a:pPr>
                <a:spcAft>
                  <a:spcPts val="450"/>
                </a:spcAft>
              </a:pPr>
              <a:r>
                <a:rPr lang="it-IT" sz="1200" dirty="0">
                  <a:solidFill>
                    <a:schemeClr val="tx1">
                      <a:lumMod val="75000"/>
                      <a:lumOff val="25000"/>
                    </a:schemeClr>
                  </a:solidFill>
                </a:rPr>
                <a:t>Offerta economicamente più </a:t>
              </a:r>
              <a:r>
                <a:rPr lang="it-IT" sz="1200" dirty="0" smtClean="0">
                  <a:solidFill>
                    <a:schemeClr val="tx1">
                      <a:lumMod val="75000"/>
                      <a:lumOff val="25000"/>
                    </a:schemeClr>
                  </a:solidFill>
                </a:rPr>
                <a:t>vantaggiosa (anche prezzo più basso per i prodotti alimentari)</a:t>
              </a:r>
              <a:endParaRPr lang="it-IT" sz="1200" dirty="0">
                <a:solidFill>
                  <a:schemeClr val="tx1">
                    <a:lumMod val="75000"/>
                    <a:lumOff val="25000"/>
                  </a:schemeClr>
                </a:solidFill>
              </a:endParaRPr>
            </a:p>
          </p:txBody>
        </p:sp>
        <p:grpSp>
          <p:nvGrpSpPr>
            <p:cNvPr id="56" name="Gruppo 55">
              <a:extLst>
                <a:ext uri="{FF2B5EF4-FFF2-40B4-BE49-F238E27FC236}">
                  <a16:creationId xmlns:a16="http://schemas.microsoft.com/office/drawing/2014/main" id="{5B40962C-2E54-4C9F-B5B8-E16DDA3BD256}"/>
                </a:ext>
              </a:extLst>
            </p:cNvPr>
            <p:cNvGrpSpPr/>
            <p:nvPr/>
          </p:nvGrpSpPr>
          <p:grpSpPr>
            <a:xfrm>
              <a:off x="9727870" y="3982188"/>
              <a:ext cx="188236" cy="200846"/>
              <a:chOff x="3060700" y="4723156"/>
              <a:chExt cx="1401951" cy="1495873"/>
            </a:xfrm>
          </p:grpSpPr>
          <p:sp>
            <p:nvSpPr>
              <p:cNvPr id="5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5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60"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18" name="CasellaDiTesto 17">
              <a:extLst>
                <a:ext uri="{FF2B5EF4-FFF2-40B4-BE49-F238E27FC236}">
                  <a16:creationId xmlns:a16="http://schemas.microsoft.com/office/drawing/2014/main" id="{D4BECAC2-0645-40D6-B10C-83E6B4308A7C}"/>
                </a:ext>
              </a:extLst>
            </p:cNvPr>
            <p:cNvSpPr txBox="1"/>
            <p:nvPr/>
          </p:nvSpPr>
          <p:spPr>
            <a:xfrm>
              <a:off x="9291680" y="3681607"/>
              <a:ext cx="977150"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smtClean="0">
                  <a:solidFill>
                    <a:srgbClr val="313840"/>
                  </a:solidFill>
                </a:rPr>
                <a:t>3</a:t>
              </a:r>
              <a:endParaRPr lang="it-IT" sz="12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686502"/>
              <a:ext cx="1450282" cy="553998"/>
            </a:xfrm>
            <a:prstGeom prst="rect">
              <a:avLst/>
            </a:prstGeom>
            <a:noFill/>
          </p:spPr>
          <p:txBody>
            <a:bodyPr wrap="square">
              <a:spAutoFit/>
            </a:bodyPr>
            <a:lstStyle/>
            <a:p>
              <a:r>
                <a:rPr lang="it-IT" sz="1200" b="1" dirty="0" smtClean="0">
                  <a:solidFill>
                    <a:srgbClr val="404040"/>
                  </a:solidFill>
                </a:rPr>
                <a:t>Pubblicato il</a:t>
              </a:r>
              <a:endParaRPr lang="it-IT" sz="1200" b="1" dirty="0">
                <a:solidFill>
                  <a:srgbClr val="404040"/>
                </a:solidFill>
              </a:endParaRPr>
            </a:p>
            <a:p>
              <a:pPr>
                <a:spcAft>
                  <a:spcPts val="450"/>
                </a:spcAft>
              </a:pPr>
              <a:r>
                <a:rPr lang="it-IT" sz="1800" dirty="0" smtClean="0">
                  <a:solidFill>
                    <a:schemeClr val="tx1">
                      <a:lumMod val="75000"/>
                      <a:lumOff val="25000"/>
                    </a:schemeClr>
                  </a:solidFill>
                </a:rPr>
                <a:t>03/07/2023</a:t>
              </a:r>
              <a:endParaRPr lang="it-IT" sz="1800" dirty="0">
                <a:solidFill>
                  <a:schemeClr val="tx1">
                    <a:lumMod val="75000"/>
                    <a:lumOff val="25000"/>
                  </a:schemeClr>
                </a:solidFill>
              </a:endParaRPr>
            </a:p>
          </p:txBody>
        </p:sp>
        <p:sp>
          <p:nvSpPr>
            <p:cNvPr id="29" name="CasellaDiTesto 28">
              <a:extLst>
                <a:ext uri="{FF2B5EF4-FFF2-40B4-BE49-F238E27FC236}">
                  <a16:creationId xmlns:a16="http://schemas.microsoft.com/office/drawing/2014/main" id="{C6BF1491-F2C2-4EA8-9818-DBEA7D41BD8D}"/>
                </a:ext>
              </a:extLst>
            </p:cNvPr>
            <p:cNvSpPr txBox="1"/>
            <p:nvPr/>
          </p:nvSpPr>
          <p:spPr>
            <a:xfrm>
              <a:off x="7722964" y="5023782"/>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Appalto specifico</a:t>
              </a: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355142"/>
              <a:ext cx="2376264" cy="553998"/>
            </a:xfrm>
            <a:prstGeom prst="rect">
              <a:avLst/>
            </a:prstGeom>
            <a:noFill/>
          </p:spPr>
          <p:txBody>
            <a:bodyPr wrap="square">
              <a:spAutoFit/>
            </a:bodyPr>
            <a:lstStyle/>
            <a:p>
              <a:r>
                <a:rPr lang="it-IT" sz="1200" b="1" dirty="0">
                  <a:solidFill>
                    <a:schemeClr val="tx1">
                      <a:lumMod val="75000"/>
                      <a:lumOff val="25000"/>
                    </a:schemeClr>
                  </a:solidFill>
                </a:rPr>
                <a:t>Soglia comunitaria</a:t>
              </a:r>
            </a:p>
            <a:p>
              <a:pPr>
                <a:spcAft>
                  <a:spcPts val="450"/>
                </a:spcAft>
              </a:pPr>
              <a:r>
                <a:rPr lang="it-IT" sz="1800" dirty="0" smtClean="0">
                  <a:solidFill>
                    <a:schemeClr val="tx1">
                      <a:lumMod val="75000"/>
                      <a:lumOff val="25000"/>
                    </a:schemeClr>
                  </a:solidFill>
                </a:rPr>
                <a:t>sopra e sotto </a:t>
              </a:r>
              <a:r>
                <a:rPr lang="it-IT" sz="1800" dirty="0">
                  <a:solidFill>
                    <a:schemeClr val="tx1">
                      <a:lumMod val="75000"/>
                      <a:lumOff val="25000"/>
                    </a:schemeClr>
                  </a:solidFill>
                </a:rPr>
                <a:t>soglia</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783238"/>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3"/>
                </a:rPr>
                <a:t>Scheda riassuntiva</a:t>
              </a:r>
              <a:endParaRPr lang="it-IT" sz="1200" dirty="0">
                <a:solidFill>
                  <a:srgbClr val="404040"/>
                </a:solidFill>
                <a:ea typeface="ＭＳ Ｐゴシック"/>
              </a:endParaRPr>
            </a:p>
          </p:txBody>
        </p:sp>
        <p:sp>
          <p:nvSpPr>
            <p:cNvPr id="39" name="CasellaDiTesto 38">
              <a:extLst>
                <a:ext uri="{FF2B5EF4-FFF2-40B4-BE49-F238E27FC236}">
                  <a16:creationId xmlns:a16="http://schemas.microsoft.com/office/drawing/2014/main" id="{0B7D4BB7-6FBE-480D-ABCA-1CE996D71DDC}"/>
                </a:ext>
              </a:extLst>
            </p:cNvPr>
            <p:cNvSpPr txBox="1"/>
            <p:nvPr/>
          </p:nvSpPr>
          <p:spPr>
            <a:xfrm>
              <a:off x="8266949" y="3098345"/>
              <a:ext cx="1985231" cy="430887"/>
            </a:xfrm>
            <a:prstGeom prst="rect">
              <a:avLst/>
            </a:prstGeom>
            <a:noFill/>
          </p:spPr>
          <p:txBody>
            <a:bodyPr wrap="square">
              <a:spAutoFit/>
            </a:bodyPr>
            <a:lstStyle/>
            <a:p>
              <a:pPr algn="l"/>
              <a:r>
                <a:rPr lang="it-IT" sz="1050" dirty="0">
                  <a:solidFill>
                    <a:srgbClr val="313840"/>
                  </a:solidFill>
                  <a:latin typeface="+mj-lt"/>
                </a:rPr>
                <a:t>Alimenti, ristorazione e buoni pasto</a:t>
              </a:r>
            </a:p>
          </p:txBody>
        </p:sp>
        <p:pic>
          <p:nvPicPr>
            <p:cNvPr id="40"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779" y="3082703"/>
              <a:ext cx="462170" cy="462170"/>
            </a:xfrm>
            <a:prstGeom prst="rect">
              <a:avLst/>
            </a:prstGeom>
          </p:spPr>
        </p:pic>
      </p:grpSp>
      <p:sp>
        <p:nvSpPr>
          <p:cNvPr id="6" name="Segnaposto immagine 5"/>
          <p:cNvSpPr>
            <a:spLocks noGrp="1"/>
          </p:cNvSpPr>
          <p:nvPr>
            <p:ph type="pic" sz="quarter" idx="10"/>
          </p:nvPr>
        </p:nvSpPr>
        <p:spPr>
          <a:xfrm>
            <a:off x="7587950" y="1193545"/>
            <a:ext cx="2700000" cy="1434757"/>
          </a:xfrm>
        </p:spPr>
      </p:sp>
      <p:pic>
        <p:nvPicPr>
          <p:cNvPr id="42" name="Segnaposto 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587950" y="1141200"/>
            <a:ext cx="2700000" cy="1800000"/>
          </a:xfrm>
          <a:prstGeom prst="round2SameRect">
            <a:avLst>
              <a:gd name="adj1" fmla="val 5819"/>
              <a:gd name="adj2" fmla="val 0"/>
            </a:avLst>
          </a:prstGeom>
          <a:solidFill>
            <a:schemeClr val="tx2">
              <a:lumMod val="20000"/>
              <a:lumOff val="80000"/>
            </a:schemeClr>
          </a:solidFill>
          <a:ln>
            <a:noFill/>
          </a:ln>
          <a:effectLst/>
        </p:spPr>
      </p:pic>
      <p:sp>
        <p:nvSpPr>
          <p:cNvPr id="26" name="CasellaDiTesto 25">
            <a:extLst>
              <a:ext uri="{FF2B5EF4-FFF2-40B4-BE49-F238E27FC236}">
                <a16:creationId xmlns:a16="http://schemas.microsoft.com/office/drawing/2014/main" id="{C4D4D3EF-0523-4BB0-99CF-A4A30DD1128D}"/>
              </a:ext>
            </a:extLst>
          </p:cNvPr>
          <p:cNvSpPr txBox="1"/>
          <p:nvPr/>
        </p:nvSpPr>
        <p:spPr>
          <a:xfrm>
            <a:off x="360000" y="4866411"/>
            <a:ext cx="6889271" cy="866904"/>
          </a:xfrm>
          <a:prstGeom prst="rect">
            <a:avLst/>
          </a:prstGeom>
          <a:noFill/>
        </p:spPr>
        <p:txBody>
          <a:bodyPr wrap="square">
            <a:spAutoFit/>
          </a:bodyPr>
          <a:lstStyle/>
          <a:p>
            <a:pPr>
              <a:spcAft>
                <a:spcPts val="450"/>
              </a:spcAft>
            </a:pPr>
            <a:r>
              <a:rPr lang="it-IT" sz="1400" b="1" dirty="0" smtClean="0">
                <a:solidFill>
                  <a:schemeClr val="tx1">
                    <a:lumMod val="75000"/>
                    <a:lumOff val="25000"/>
                  </a:schemeClr>
                </a:solidFill>
              </a:rPr>
              <a:t>Numeri </a:t>
            </a:r>
          </a:p>
          <a:p>
            <a:pPr marL="285750" indent="-285750">
              <a:spcAft>
                <a:spcPts val="450"/>
              </a:spcAft>
              <a:buFont typeface="Arial" panose="020B0604020202020204" pitchFamily="34" charset="0"/>
              <a:buChar char="•"/>
            </a:pPr>
            <a:r>
              <a:rPr lang="it-IT" sz="1400" dirty="0" smtClean="0">
                <a:solidFill>
                  <a:schemeClr val="tx1">
                    <a:lumMod val="75000"/>
                    <a:lumOff val="25000"/>
                  </a:schemeClr>
                </a:solidFill>
              </a:rPr>
              <a:t>539 </a:t>
            </a:r>
            <a:r>
              <a:rPr lang="it-IT" sz="1400" dirty="0">
                <a:solidFill>
                  <a:schemeClr val="tx1">
                    <a:lumMod val="75000"/>
                    <a:lumOff val="25000"/>
                  </a:schemeClr>
                </a:solidFill>
              </a:rPr>
              <a:t>operatori economici </a:t>
            </a:r>
            <a:r>
              <a:rPr lang="it-IT" sz="1400" dirty="0" smtClean="0">
                <a:solidFill>
                  <a:schemeClr val="tx1">
                    <a:lumMod val="75000"/>
                    <a:lumOff val="25000"/>
                  </a:schemeClr>
                </a:solidFill>
              </a:rPr>
              <a:t>abilitati</a:t>
            </a:r>
            <a:endParaRPr lang="it-IT" sz="1400" dirty="0">
              <a:solidFill>
                <a:schemeClr val="tx1">
                  <a:lumMod val="75000"/>
                  <a:lumOff val="25000"/>
                </a:schemeClr>
              </a:solidFill>
            </a:endParaRPr>
          </a:p>
          <a:p>
            <a:pPr marL="285750" indent="-285750">
              <a:spcAft>
                <a:spcPts val="450"/>
              </a:spcAft>
              <a:buFont typeface="Arial" panose="020B0604020202020204" pitchFamily="34" charset="0"/>
              <a:buChar char="•"/>
            </a:pPr>
            <a:r>
              <a:rPr lang="it-IT" sz="1400" dirty="0" smtClean="0">
                <a:solidFill>
                  <a:schemeClr val="tx1">
                    <a:lumMod val="75000"/>
                    <a:lumOff val="25000"/>
                  </a:schemeClr>
                </a:solidFill>
              </a:rPr>
              <a:t>92 </a:t>
            </a:r>
            <a:r>
              <a:rPr lang="it-IT" sz="1400" dirty="0">
                <a:solidFill>
                  <a:schemeClr val="tx1">
                    <a:lumMod val="75000"/>
                    <a:lumOff val="25000"/>
                  </a:schemeClr>
                </a:solidFill>
              </a:rPr>
              <a:t>appalti specifici </a:t>
            </a:r>
            <a:r>
              <a:rPr lang="it-IT" sz="1400" dirty="0" smtClean="0">
                <a:solidFill>
                  <a:schemeClr val="tx1">
                    <a:lumMod val="75000"/>
                    <a:lumOff val="25000"/>
                  </a:schemeClr>
                </a:solidFill>
              </a:rPr>
              <a:t>pubblicati </a:t>
            </a:r>
            <a:r>
              <a:rPr lang="it-IT" sz="1400" i="1" dirty="0">
                <a:solidFill>
                  <a:schemeClr val="tx1">
                    <a:lumMod val="75000"/>
                    <a:lumOff val="25000"/>
                  </a:schemeClr>
                </a:solidFill>
              </a:rPr>
              <a:t>(relativi </a:t>
            </a:r>
            <a:r>
              <a:rPr lang="it-IT" sz="1400" i="1" dirty="0" smtClean="0">
                <a:solidFill>
                  <a:schemeClr val="tx1">
                    <a:lumMod val="75000"/>
                    <a:lumOff val="25000"/>
                  </a:schemeClr>
                </a:solidFill>
              </a:rPr>
              <a:t>alla </a:t>
            </a:r>
            <a:r>
              <a:rPr lang="it-IT" sz="1400" i="1" dirty="0">
                <a:solidFill>
                  <a:schemeClr val="tx1">
                    <a:lumMod val="75000"/>
                    <a:lumOff val="25000"/>
                  </a:schemeClr>
                </a:solidFill>
              </a:rPr>
              <a:t>precedente </a:t>
            </a:r>
            <a:r>
              <a:rPr lang="it-IT" sz="1400" i="1" dirty="0" smtClean="0">
                <a:solidFill>
                  <a:schemeClr val="tx1">
                    <a:lumMod val="75000"/>
                    <a:lumOff val="25000"/>
                  </a:schemeClr>
                </a:solidFill>
              </a:rPr>
              <a:t>edizione del bando)</a:t>
            </a:r>
            <a:endParaRPr lang="it-IT" sz="1400" i="1" dirty="0">
              <a:solidFill>
                <a:schemeClr val="tx1">
                  <a:lumMod val="75000"/>
                  <a:lumOff val="25000"/>
                </a:schemeClr>
              </a:solidFill>
            </a:endParaRPr>
          </a:p>
        </p:txBody>
      </p:sp>
    </p:spTree>
    <p:extLst>
      <p:ext uri="{BB962C8B-B14F-4D97-AF65-F5344CB8AC3E}">
        <p14:creationId xmlns:p14="http://schemas.microsoft.com/office/powerpoint/2010/main" val="40486601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smtClean="0"/>
              <a:t>Alimenti e ristorazione </a:t>
            </a:r>
            <a:r>
              <a:rPr lang="it-IT" dirty="0"/>
              <a:t>(2/2)</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360000" y="1620000"/>
          <a:ext cx="7218948" cy="1510191"/>
        </p:xfrm>
        <a:graphic>
          <a:graphicData uri="http://schemas.openxmlformats.org/drawingml/2006/table">
            <a:tbl>
              <a:tblPr bandRow="1">
                <a:tableStyleId>{2D5ABB26-0587-4C30-8999-92F81FD0307C}</a:tableStyleId>
              </a:tblPr>
              <a:tblGrid>
                <a:gridCol w="2187560">
                  <a:extLst>
                    <a:ext uri="{9D8B030D-6E8A-4147-A177-3AD203B41FA5}">
                      <a16:colId xmlns:a16="http://schemas.microsoft.com/office/drawing/2014/main" val="20001"/>
                    </a:ext>
                  </a:extLst>
                </a:gridCol>
                <a:gridCol w="4467915">
                  <a:extLst>
                    <a:ext uri="{9D8B030D-6E8A-4147-A177-3AD203B41FA5}">
                      <a16:colId xmlns:a16="http://schemas.microsoft.com/office/drawing/2014/main" val="2635917446"/>
                    </a:ext>
                  </a:extLst>
                </a:gridCol>
                <a:gridCol w="563473">
                  <a:extLst>
                    <a:ext uri="{9D8B030D-6E8A-4147-A177-3AD203B41FA5}">
                      <a16:colId xmlns:a16="http://schemas.microsoft.com/office/drawing/2014/main" val="2670798473"/>
                    </a:ext>
                  </a:extLst>
                </a:gridCol>
              </a:tblGrid>
              <a:tr h="200727">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Categoria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a:r>
                        <a:rPr lang="it-IT" sz="1100" b="1" kern="1200" dirty="0">
                          <a:solidFill>
                            <a:srgbClr val="404040"/>
                          </a:solidFill>
                          <a:latin typeface="+mn-lt"/>
                          <a:ea typeface="ＭＳ Ｐゴシック"/>
                          <a:cs typeface="+mn-cs"/>
                        </a:rPr>
                        <a:t>Descrizione</a:t>
                      </a:r>
                      <a:endParaRPr lang="it-IT" sz="1100" dirty="0">
                        <a:solidFill>
                          <a:srgbClr val="40404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7037">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Buoni pasto</a:t>
                      </a:r>
                      <a:endParaRPr lang="it-IT" sz="1050" b="1" kern="1200" dirty="0">
                        <a:solidFill>
                          <a:srgbClr val="821B4C"/>
                        </a:solidFill>
                        <a:effectLst/>
                        <a:latin typeface="+mn-lt"/>
                        <a:ea typeface="+mn-ea"/>
                        <a:cs typeface="+mn-cs"/>
                      </a:endParaRPr>
                    </a:p>
                  </a:txBody>
                  <a:tcPr marL="0" marR="4572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smtClean="0">
                          <a:solidFill>
                            <a:srgbClr val="404040"/>
                          </a:solidFill>
                          <a:effectLst/>
                          <a:latin typeface="+mn-lt"/>
                          <a:ea typeface="+mn-ea"/>
                          <a:cs typeface="+mn-cs"/>
                        </a:rPr>
                        <a:t>Fornitura di buoni pasto cartacei ed elettronici</a:t>
                      </a: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31140"/>
                  </a:ext>
                </a:extLst>
              </a:tr>
              <a:tr h="417037">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defTabSz="497937" rtl="0" eaLnBrk="1" latinLnBrk="0" hangingPunct="1"/>
                      <a:r>
                        <a:rPr lang="it-IT" sz="1050" b="1" kern="1200" dirty="0" smtClean="0">
                          <a:solidFill>
                            <a:srgbClr val="821B4C"/>
                          </a:solidFill>
                          <a:effectLst/>
                          <a:latin typeface="+mn-lt"/>
                          <a:ea typeface="+mn-ea"/>
                          <a:cs typeface="+mn-cs"/>
                        </a:rPr>
                        <a:t>Prodotti alimentari</a:t>
                      </a:r>
                      <a:endParaRPr lang="it-IT" sz="1050" b="1" kern="1200" dirty="0">
                        <a:solidFill>
                          <a:srgbClr val="821B4C"/>
                        </a:solidFill>
                        <a:effectLst/>
                        <a:latin typeface="+mn-lt"/>
                        <a:ea typeface="+mn-ea"/>
                        <a:cs typeface="+mn-cs"/>
                      </a:endParaRPr>
                    </a:p>
                  </a:txBody>
                  <a:tcPr marL="0" marR="4572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a:solidFill>
                            <a:srgbClr val="404040"/>
                          </a:solidFill>
                          <a:effectLst/>
                          <a:latin typeface="+mn-lt"/>
                          <a:ea typeface="+mn-ea"/>
                          <a:cs typeface="+mn-cs"/>
                        </a:rPr>
                        <a:t>Fornitura di </a:t>
                      </a:r>
                      <a:r>
                        <a:rPr lang="it-IT" sz="1000" b="0" kern="1200" dirty="0" smtClean="0">
                          <a:solidFill>
                            <a:srgbClr val="404040"/>
                          </a:solidFill>
                          <a:effectLst/>
                          <a:latin typeface="+mn-lt"/>
                          <a:ea typeface="+mn-ea"/>
                          <a:cs typeface="+mn-cs"/>
                        </a:rPr>
                        <a:t>prodotti</a:t>
                      </a:r>
                      <a:r>
                        <a:rPr lang="it-IT" sz="1000" b="0" kern="1200" baseline="0" dirty="0" smtClean="0">
                          <a:solidFill>
                            <a:srgbClr val="404040"/>
                          </a:solidFill>
                          <a:effectLst/>
                          <a:latin typeface="+mn-lt"/>
                          <a:ea typeface="+mn-ea"/>
                          <a:cs typeface="+mn-cs"/>
                        </a:rPr>
                        <a:t> alimentari</a:t>
                      </a:r>
                      <a:endParaRPr lang="it-IT" sz="1000" b="0" kern="1200" dirty="0">
                        <a:solidFill>
                          <a:srgbClr val="404040"/>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7037">
                <a:tc>
                  <a:txBody>
                    <a:bodyPr/>
                    <a:lstStyle/>
                    <a:p>
                      <a:pPr marL="92075" indent="0" algn="l" defTabSz="497937" rtl="0" eaLnBrk="1" latinLnBrk="0" hangingPunct="1"/>
                      <a:r>
                        <a:rPr lang="it-IT" sz="1050" b="1" kern="1200" dirty="0" smtClean="0">
                          <a:solidFill>
                            <a:srgbClr val="821B4C"/>
                          </a:solidFill>
                          <a:effectLst/>
                          <a:latin typeface="+mn-lt"/>
                          <a:ea typeface="+mn-ea"/>
                          <a:cs typeface="+mn-cs"/>
                        </a:rPr>
                        <a:t>Ristorazione</a:t>
                      </a:r>
                      <a:endParaRPr lang="it-IT" sz="1050" b="1" kern="1200" dirty="0">
                        <a:solidFill>
                          <a:srgbClr val="821B4C"/>
                        </a:solidFill>
                        <a:effectLst/>
                        <a:latin typeface="+mn-lt"/>
                        <a:ea typeface="+mn-ea"/>
                        <a:cs typeface="+mn-cs"/>
                      </a:endParaRPr>
                    </a:p>
                  </a:txBody>
                  <a:tcPr marL="0" marR="4572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indent="0" algn="l" defTabSz="497937" rtl="0" eaLnBrk="1" latinLnBrk="0" hangingPunct="1"/>
                      <a:r>
                        <a:rPr lang="it-IT" sz="1000" b="0" kern="1200" dirty="0" smtClean="0">
                          <a:solidFill>
                            <a:srgbClr val="404040"/>
                          </a:solidFill>
                          <a:effectLst/>
                          <a:latin typeface="+mn-lt"/>
                          <a:ea typeface="+mn-ea"/>
                          <a:cs typeface="+mn-cs"/>
                        </a:rPr>
                        <a:t>Servizi di ristorazione</a:t>
                      </a:r>
                      <a:endParaRPr lang="it-IT" sz="1000" b="0" kern="1200" dirty="0">
                        <a:solidFill>
                          <a:srgbClr val="404040"/>
                        </a:solidFill>
                        <a:effectLst/>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326930"/>
                  </a:ext>
                </a:extLst>
              </a:tr>
            </a:tbl>
          </a:graphicData>
        </a:graphic>
      </p:graphicFrame>
      <p:sp>
        <p:nvSpPr>
          <p:cNvPr id="7" name="CasellaDiTesto 6">
            <a:extLst>
              <a:ext uri="{FF2B5EF4-FFF2-40B4-BE49-F238E27FC236}">
                <a16:creationId xmlns:a16="http://schemas.microsoft.com/office/drawing/2014/main" id="{F697D5D0-C7D4-44B2-8C40-1D137F2E85B1}"/>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039932" y="1157430"/>
            <a:ext cx="1944216" cy="246221"/>
          </a:xfrm>
          <a:prstGeom prst="rect">
            <a:avLst/>
          </a:prstGeom>
          <a:noFill/>
        </p:spPr>
        <p:txBody>
          <a:bodyPr wrap="square">
            <a:spAutoFit/>
          </a:bodyPr>
          <a:lstStyle/>
          <a:p>
            <a:r>
              <a:rPr lang="it-IT" sz="1000" b="1" dirty="0">
                <a:solidFill>
                  <a:srgbClr val="404040"/>
                </a:solidFill>
                <a:latin typeface="+mn-lt"/>
              </a:rPr>
              <a:t>MERCEOLOGICHE</a:t>
            </a:r>
            <a:endParaRPr lang="it-IT" sz="1000" b="1" dirty="0"/>
          </a:p>
        </p:txBody>
      </p:sp>
      <p:pic>
        <p:nvPicPr>
          <p:cNvPr id="1038" name="Picture 14" descr="Anteprima immagine">
            <a:extLst>
              <a:ext uri="{FF2B5EF4-FFF2-40B4-BE49-F238E27FC236}">
                <a16:creationId xmlns:a16="http://schemas.microsoft.com/office/drawing/2014/main" id="{3A96B0BC-48DB-47E7-AF76-2E29E0F0B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FD628ED3-F686-4299-8BBA-6A6E5711735C}"/>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27" name="Picture 8" descr="Anteprima immagine">
            <a:extLst>
              <a:ext uri="{FF2B5EF4-FFF2-40B4-BE49-F238E27FC236}">
                <a16:creationId xmlns:a16="http://schemas.microsoft.com/office/drawing/2014/main" id="{225420A3-2B07-456A-BB9A-4BD1FE478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a:extLst>
              <a:ext uri="{FF2B5EF4-FFF2-40B4-BE49-F238E27FC236}">
                <a16:creationId xmlns:a16="http://schemas.microsoft.com/office/drawing/2014/main" id="{32B15F87-592D-4E3E-A52B-0F61D98B302E}"/>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29" name="Picture 4">
            <a:extLst>
              <a:ext uri="{FF2B5EF4-FFF2-40B4-BE49-F238E27FC236}">
                <a16:creationId xmlns:a16="http://schemas.microsoft.com/office/drawing/2014/main" id="{82DB3B85-CD53-408D-8B5A-5F2A123DE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30" name="CasellaDiTesto 29">
            <a:extLst>
              <a:ext uri="{FF2B5EF4-FFF2-40B4-BE49-F238E27FC236}">
                <a16:creationId xmlns:a16="http://schemas.microsoft.com/office/drawing/2014/main" id="{A82FE2C0-2F16-4480-A22C-CA6074BA4EB2}"/>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1034" name="Picture 10" descr="Anteprima immagine">
            <a:extLst>
              <a:ext uri="{FF2B5EF4-FFF2-40B4-BE49-F238E27FC236}">
                <a16:creationId xmlns:a16="http://schemas.microsoft.com/office/drawing/2014/main" id="{5481B364-198C-49F3-A42E-6A855315B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a:extLst>
              <a:ext uri="{FF2B5EF4-FFF2-40B4-BE49-F238E27FC236}">
                <a16:creationId xmlns:a16="http://schemas.microsoft.com/office/drawing/2014/main" id="{175DB008-7BEF-4CF8-AAA0-4E6E105840B4}"/>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1042" name="Picture 18" descr="Anteprima immagine">
            <a:extLst>
              <a:ext uri="{FF2B5EF4-FFF2-40B4-BE49-F238E27FC236}">
                <a16:creationId xmlns:a16="http://schemas.microsoft.com/office/drawing/2014/main" id="{5A086EFD-ADBA-45D0-A069-CC0626FA00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32" name="CasellaDiTesto 31">
            <a:extLst>
              <a:ext uri="{FF2B5EF4-FFF2-40B4-BE49-F238E27FC236}">
                <a16:creationId xmlns:a16="http://schemas.microsoft.com/office/drawing/2014/main" id="{A570A508-282A-4EFD-83B4-AD87283FB0B4}"/>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1036" name="Picture 12" descr="Anteprima immagine">
            <a:extLst>
              <a:ext uri="{FF2B5EF4-FFF2-40B4-BE49-F238E27FC236}">
                <a16:creationId xmlns:a16="http://schemas.microsoft.com/office/drawing/2014/main" id="{3FC64690-EB1C-448D-9E43-C05D03CD7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a:extLst>
              <a:ext uri="{FF2B5EF4-FFF2-40B4-BE49-F238E27FC236}">
                <a16:creationId xmlns:a16="http://schemas.microsoft.com/office/drawing/2014/main" id="{2F95CC68-231C-42A0-8B6C-AD575A302461}"/>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1040" name="Picture 16" descr="Anteprima immagine">
            <a:extLst>
              <a:ext uri="{FF2B5EF4-FFF2-40B4-BE49-F238E27FC236}">
                <a16:creationId xmlns:a16="http://schemas.microsoft.com/office/drawing/2014/main" id="{9513AA4C-BF09-423D-8ADD-4C4F03AFA5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31E640A0-E787-4F45-A9B9-45768F04C59A}"/>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a:solidFill>
            <a:srgbClr val="2DA4A2"/>
          </a:solidFill>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E1BECE1F-B100-45E5-8716-208DCEF8DFDF}"/>
              </a:ext>
            </a:extLst>
          </p:cNvPr>
          <p:cNvGrpSpPr/>
          <p:nvPr/>
        </p:nvGrpSpPr>
        <p:grpSpPr>
          <a:xfrm>
            <a:off x="360000" y="900311"/>
            <a:ext cx="819646" cy="584775"/>
            <a:chOff x="360000" y="900311"/>
            <a:chExt cx="819646" cy="584775"/>
          </a:xfrm>
        </p:grpSpPr>
        <p:sp>
          <p:nvSpPr>
            <p:cNvPr id="8" name="CasellaDiTesto 7">
              <a:extLst>
                <a:ext uri="{FF2B5EF4-FFF2-40B4-BE49-F238E27FC236}">
                  <a16:creationId xmlns:a16="http://schemas.microsoft.com/office/drawing/2014/main" id="{1AE2C511-57C5-4E83-A1DF-017A6043859B}"/>
                </a:ext>
              </a:extLst>
            </p:cNvPr>
            <p:cNvSpPr txBox="1"/>
            <p:nvPr/>
          </p:nvSpPr>
          <p:spPr>
            <a:xfrm>
              <a:off x="360000" y="900311"/>
              <a:ext cx="819646" cy="584775"/>
            </a:xfrm>
            <a:prstGeom prst="rect">
              <a:avLst/>
            </a:prstGeom>
            <a:noFill/>
          </p:spPr>
          <p:txBody>
            <a:bodyPr wrap="square">
              <a:spAutoFit/>
            </a:bodyPr>
            <a:lstStyle/>
            <a:p>
              <a:r>
                <a:rPr lang="it-IT" sz="1200" b="1" dirty="0">
                  <a:solidFill>
                    <a:srgbClr val="313840"/>
                  </a:solidFill>
                </a:rPr>
                <a:t>Categorie</a:t>
              </a:r>
            </a:p>
            <a:p>
              <a:pPr>
                <a:spcAft>
                  <a:spcPts val="450"/>
                </a:spcAft>
              </a:pPr>
              <a:r>
                <a:rPr lang="it-IT" dirty="0" smtClean="0">
                  <a:solidFill>
                    <a:srgbClr val="313840"/>
                  </a:solidFill>
                </a:rPr>
                <a:t>3</a:t>
              </a:r>
              <a:endParaRPr lang="it-IT" sz="1200" dirty="0">
                <a:solidFill>
                  <a:srgbClr val="313840"/>
                </a:solidFill>
              </a:endParaRPr>
            </a:p>
          </p:txBody>
        </p:sp>
        <p:grpSp>
          <p:nvGrpSpPr>
            <p:cNvPr id="36" name="Gruppo 35">
              <a:extLst>
                <a:ext uri="{FF2B5EF4-FFF2-40B4-BE49-F238E27FC236}">
                  <a16:creationId xmlns:a16="http://schemas.microsoft.com/office/drawing/2014/main" id="{5B40962C-2E54-4C9F-B5B8-E16DDA3BD256}"/>
                </a:ext>
              </a:extLst>
            </p:cNvPr>
            <p:cNvGrpSpPr/>
            <p:nvPr/>
          </p:nvGrpSpPr>
          <p:grpSpPr>
            <a:xfrm>
              <a:off x="797796" y="1180117"/>
              <a:ext cx="188236" cy="200846"/>
              <a:chOff x="3060700" y="4723156"/>
              <a:chExt cx="1401951" cy="1495873"/>
            </a:xfrm>
          </p:grpSpPr>
          <p:sp>
            <p:nvSpPr>
              <p:cNvPr id="37" name="Elemento grafico 41">
                <a:extLst>
                  <a:ext uri="{FF2B5EF4-FFF2-40B4-BE49-F238E27FC236}">
                    <a16:creationId xmlns:a16="http://schemas.microsoft.com/office/drawing/2014/main" id="{D55AB854-B6B2-456D-B415-7A05C0B5255D}"/>
                  </a:ext>
                </a:extLst>
              </p:cNvPr>
              <p:cNvSpPr/>
              <p:nvPr/>
            </p:nvSpPr>
            <p:spPr>
              <a:xfrm>
                <a:off x="3060700" y="4723156"/>
                <a:ext cx="1401951" cy="1495873"/>
              </a:xfrm>
              <a:custGeom>
                <a:avLst/>
                <a:gdLst>
                  <a:gd name="connsiteX0" fmla="*/ 1389682 w 1401951"/>
                  <a:gd name="connsiteY0" fmla="*/ 330258 h 1495873"/>
                  <a:gd name="connsiteX1" fmla="*/ 710470 w 1401951"/>
                  <a:gd name="connsiteY1" fmla="*/ 2191 h 1495873"/>
                  <a:gd name="connsiteX2" fmla="*/ 691482 w 1401951"/>
                  <a:gd name="connsiteY2" fmla="*/ 2191 h 1495873"/>
                  <a:gd name="connsiteX3" fmla="*/ 12270 w 1401951"/>
                  <a:gd name="connsiteY3" fmla="*/ 330258 h 1495873"/>
                  <a:gd name="connsiteX4" fmla="*/ 0 w 1401951"/>
                  <a:gd name="connsiteY4" fmla="*/ 350123 h 1495873"/>
                  <a:gd name="connsiteX5" fmla="*/ 0 w 1401951"/>
                  <a:gd name="connsiteY5" fmla="*/ 1146188 h 1495873"/>
                  <a:gd name="connsiteX6" fmla="*/ 12270 w 1401951"/>
                  <a:gd name="connsiteY6" fmla="*/ 1166054 h 1495873"/>
                  <a:gd name="connsiteX7" fmla="*/ 691482 w 1401951"/>
                  <a:gd name="connsiteY7" fmla="*/ 1493828 h 1495873"/>
                  <a:gd name="connsiteX8" fmla="*/ 701122 w 1401951"/>
                  <a:gd name="connsiteY8" fmla="*/ 1495873 h 1495873"/>
                  <a:gd name="connsiteX9" fmla="*/ 710762 w 1401951"/>
                  <a:gd name="connsiteY9" fmla="*/ 1493828 h 1495873"/>
                  <a:gd name="connsiteX10" fmla="*/ 1389682 w 1401951"/>
                  <a:gd name="connsiteY10" fmla="*/ 1165762 h 1495873"/>
                  <a:gd name="connsiteX11" fmla="*/ 1401952 w 1401951"/>
                  <a:gd name="connsiteY11" fmla="*/ 1145896 h 1495873"/>
                  <a:gd name="connsiteX12" fmla="*/ 1401952 w 1401951"/>
                  <a:gd name="connsiteY12" fmla="*/ 349831 h 1495873"/>
                  <a:gd name="connsiteX13" fmla="*/ 1389682 w 1401951"/>
                  <a:gd name="connsiteY13" fmla="*/ 330258 h 1495873"/>
                  <a:gd name="connsiteX14" fmla="*/ 701122 w 1401951"/>
                  <a:gd name="connsiteY14" fmla="*/ 46303 h 1495873"/>
                  <a:gd name="connsiteX15" fmla="*/ 1329795 w 1401951"/>
                  <a:gd name="connsiteY15" fmla="*/ 349831 h 1495873"/>
                  <a:gd name="connsiteX16" fmla="*/ 1147503 w 1401951"/>
                  <a:gd name="connsiteY16" fmla="*/ 437763 h 1495873"/>
                  <a:gd name="connsiteX17" fmla="*/ 1143705 w 1401951"/>
                  <a:gd name="connsiteY17" fmla="*/ 435426 h 1495873"/>
                  <a:gd name="connsiteX18" fmla="*/ 519415 w 1401951"/>
                  <a:gd name="connsiteY18" fmla="*/ 134236 h 1495873"/>
                  <a:gd name="connsiteX19" fmla="*/ 701122 w 1401951"/>
                  <a:gd name="connsiteY19" fmla="*/ 46303 h 1495873"/>
                  <a:gd name="connsiteX20" fmla="*/ 469752 w 1401951"/>
                  <a:gd name="connsiteY20" fmla="*/ 158775 h 1495873"/>
                  <a:gd name="connsiteX21" fmla="*/ 1097548 w 1401951"/>
                  <a:gd name="connsiteY21" fmla="*/ 461718 h 1495873"/>
                  <a:gd name="connsiteX22" fmla="*/ 969009 w 1401951"/>
                  <a:gd name="connsiteY22" fmla="*/ 523651 h 1495873"/>
                  <a:gd name="connsiteX23" fmla="*/ 341505 w 1401951"/>
                  <a:gd name="connsiteY23" fmla="*/ 221000 h 1495873"/>
                  <a:gd name="connsiteX24" fmla="*/ 469752 w 1401951"/>
                  <a:gd name="connsiteY24" fmla="*/ 158775 h 1495873"/>
                  <a:gd name="connsiteX25" fmla="*/ 1112447 w 1401951"/>
                  <a:gd name="connsiteY25" fmla="*/ 503493 h 1495873"/>
                  <a:gd name="connsiteX26" fmla="*/ 1112447 w 1401951"/>
                  <a:gd name="connsiteY26" fmla="*/ 732819 h 1495873"/>
                  <a:gd name="connsiteX27" fmla="*/ 992380 w 1401951"/>
                  <a:gd name="connsiteY27" fmla="*/ 790661 h 1495873"/>
                  <a:gd name="connsiteX28" fmla="*/ 992380 w 1401951"/>
                  <a:gd name="connsiteY28" fmla="*/ 561336 h 1495873"/>
                  <a:gd name="connsiteX29" fmla="*/ 1112447 w 1401951"/>
                  <a:gd name="connsiteY29" fmla="*/ 503493 h 1495873"/>
                  <a:gd name="connsiteX30" fmla="*/ 1358132 w 1401951"/>
                  <a:gd name="connsiteY30" fmla="*/ 1132458 h 1495873"/>
                  <a:gd name="connsiteX31" fmla="*/ 722740 w 1401951"/>
                  <a:gd name="connsiteY31" fmla="*/ 1439199 h 1495873"/>
                  <a:gd name="connsiteX32" fmla="*/ 722740 w 1401951"/>
                  <a:gd name="connsiteY32" fmla="*/ 691628 h 1495873"/>
                  <a:gd name="connsiteX33" fmla="*/ 874358 w 1401951"/>
                  <a:gd name="connsiteY33" fmla="*/ 618594 h 1495873"/>
                  <a:gd name="connsiteX34" fmla="*/ 884582 w 1401951"/>
                  <a:gd name="connsiteY34" fmla="*/ 589381 h 1495873"/>
                  <a:gd name="connsiteX35" fmla="*/ 855369 w 1401951"/>
                  <a:gd name="connsiteY35" fmla="*/ 579156 h 1495873"/>
                  <a:gd name="connsiteX36" fmla="*/ 701122 w 1401951"/>
                  <a:gd name="connsiteY36" fmla="*/ 653358 h 1495873"/>
                  <a:gd name="connsiteX37" fmla="*/ 640358 w 1401951"/>
                  <a:gd name="connsiteY37" fmla="*/ 624145 h 1495873"/>
                  <a:gd name="connsiteX38" fmla="*/ 611145 w 1401951"/>
                  <a:gd name="connsiteY38" fmla="*/ 634369 h 1495873"/>
                  <a:gd name="connsiteX39" fmla="*/ 621369 w 1401951"/>
                  <a:gd name="connsiteY39" fmla="*/ 663583 h 1495873"/>
                  <a:gd name="connsiteX40" fmla="*/ 679212 w 1401951"/>
                  <a:gd name="connsiteY40" fmla="*/ 691628 h 1495873"/>
                  <a:gd name="connsiteX41" fmla="*/ 679212 w 1401951"/>
                  <a:gd name="connsiteY41" fmla="*/ 1439199 h 1495873"/>
                  <a:gd name="connsiteX42" fmla="*/ 43820 w 1401951"/>
                  <a:gd name="connsiteY42" fmla="*/ 1132458 h 1495873"/>
                  <a:gd name="connsiteX43" fmla="*/ 43820 w 1401951"/>
                  <a:gd name="connsiteY43" fmla="*/ 384887 h 1495873"/>
                  <a:gd name="connsiteX44" fmla="*/ 527594 w 1401951"/>
                  <a:gd name="connsiteY44" fmla="*/ 618302 h 1495873"/>
                  <a:gd name="connsiteX45" fmla="*/ 537235 w 1401951"/>
                  <a:gd name="connsiteY45" fmla="*/ 620347 h 1495873"/>
                  <a:gd name="connsiteX46" fmla="*/ 557100 w 1401951"/>
                  <a:gd name="connsiteY46" fmla="*/ 608077 h 1495873"/>
                  <a:gd name="connsiteX47" fmla="*/ 546875 w 1401951"/>
                  <a:gd name="connsiteY47" fmla="*/ 578864 h 1495873"/>
                  <a:gd name="connsiteX48" fmla="*/ 72449 w 1401951"/>
                  <a:gd name="connsiteY48" fmla="*/ 349831 h 1495873"/>
                  <a:gd name="connsiteX49" fmla="*/ 290089 w 1401951"/>
                  <a:gd name="connsiteY49" fmla="*/ 244662 h 1495873"/>
                  <a:gd name="connsiteX50" fmla="*/ 948268 w 1401951"/>
                  <a:gd name="connsiteY50" fmla="*/ 562504 h 1495873"/>
                  <a:gd name="connsiteX51" fmla="*/ 948560 w 1401951"/>
                  <a:gd name="connsiteY51" fmla="*/ 562797 h 1495873"/>
                  <a:gd name="connsiteX52" fmla="*/ 948560 w 1401951"/>
                  <a:gd name="connsiteY52" fmla="*/ 825717 h 1495873"/>
                  <a:gd name="connsiteX53" fmla="*/ 958784 w 1401951"/>
                  <a:gd name="connsiteY53" fmla="*/ 844414 h 1495873"/>
                  <a:gd name="connsiteX54" fmla="*/ 970470 w 1401951"/>
                  <a:gd name="connsiteY54" fmla="*/ 847627 h 1495873"/>
                  <a:gd name="connsiteX55" fmla="*/ 980110 w 1401951"/>
                  <a:gd name="connsiteY55" fmla="*/ 845582 h 1495873"/>
                  <a:gd name="connsiteX56" fmla="*/ 1143997 w 1401951"/>
                  <a:gd name="connsiteY56" fmla="*/ 766414 h 1495873"/>
                  <a:gd name="connsiteX57" fmla="*/ 1156267 w 1401951"/>
                  <a:gd name="connsiteY57" fmla="*/ 746549 h 1495873"/>
                  <a:gd name="connsiteX58" fmla="*/ 1156267 w 1401951"/>
                  <a:gd name="connsiteY58" fmla="*/ 482167 h 1495873"/>
                  <a:gd name="connsiteX59" fmla="*/ 1358424 w 1401951"/>
                  <a:gd name="connsiteY59" fmla="*/ 384595 h 1495873"/>
                  <a:gd name="connsiteX60" fmla="*/ 1358132 w 1401951"/>
                  <a:gd name="connsiteY60" fmla="*/ 1132458 h 1495873"/>
                  <a:gd name="connsiteX61" fmla="*/ 1358132 w 1401951"/>
                  <a:gd name="connsiteY61" fmla="*/ 1132458 h 14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1951" h="1495873">
                    <a:moveTo>
                      <a:pt x="1389682" y="330258"/>
                    </a:moveTo>
                    <a:lnTo>
                      <a:pt x="710470" y="2191"/>
                    </a:lnTo>
                    <a:cubicBezTo>
                      <a:pt x="704336" y="-730"/>
                      <a:pt x="697324" y="-730"/>
                      <a:pt x="691482" y="2191"/>
                    </a:cubicBezTo>
                    <a:lnTo>
                      <a:pt x="12270" y="330258"/>
                    </a:lnTo>
                    <a:cubicBezTo>
                      <a:pt x="4674" y="334055"/>
                      <a:pt x="0" y="341651"/>
                      <a:pt x="0" y="350123"/>
                    </a:cubicBezTo>
                    <a:lnTo>
                      <a:pt x="0" y="1146188"/>
                    </a:lnTo>
                    <a:cubicBezTo>
                      <a:pt x="0" y="1154660"/>
                      <a:pt x="4674" y="1162256"/>
                      <a:pt x="12270" y="1166054"/>
                    </a:cubicBezTo>
                    <a:lnTo>
                      <a:pt x="691482" y="1493828"/>
                    </a:lnTo>
                    <a:cubicBezTo>
                      <a:pt x="694403" y="1495289"/>
                      <a:pt x="697616" y="1495873"/>
                      <a:pt x="701122" y="1495873"/>
                    </a:cubicBezTo>
                    <a:cubicBezTo>
                      <a:pt x="704336" y="1495873"/>
                      <a:pt x="707549" y="1495289"/>
                      <a:pt x="710762" y="1493828"/>
                    </a:cubicBezTo>
                    <a:lnTo>
                      <a:pt x="1389682" y="1165762"/>
                    </a:lnTo>
                    <a:cubicBezTo>
                      <a:pt x="1397278" y="1161964"/>
                      <a:pt x="1401952" y="1154368"/>
                      <a:pt x="1401952" y="1145896"/>
                    </a:cubicBezTo>
                    <a:lnTo>
                      <a:pt x="1401952" y="349831"/>
                    </a:lnTo>
                    <a:cubicBezTo>
                      <a:pt x="1401952" y="341359"/>
                      <a:pt x="1397278" y="333763"/>
                      <a:pt x="1389682" y="330258"/>
                    </a:cubicBezTo>
                    <a:close/>
                    <a:moveTo>
                      <a:pt x="701122" y="46303"/>
                    </a:moveTo>
                    <a:lnTo>
                      <a:pt x="1329795" y="349831"/>
                    </a:lnTo>
                    <a:lnTo>
                      <a:pt x="1147503" y="437763"/>
                    </a:lnTo>
                    <a:cubicBezTo>
                      <a:pt x="1146335" y="436887"/>
                      <a:pt x="1145166" y="436010"/>
                      <a:pt x="1143705" y="435426"/>
                    </a:cubicBezTo>
                    <a:lnTo>
                      <a:pt x="519415" y="134236"/>
                    </a:lnTo>
                    <a:lnTo>
                      <a:pt x="701122" y="46303"/>
                    </a:lnTo>
                    <a:close/>
                    <a:moveTo>
                      <a:pt x="469752" y="158775"/>
                    </a:moveTo>
                    <a:lnTo>
                      <a:pt x="1097548" y="461718"/>
                    </a:lnTo>
                    <a:lnTo>
                      <a:pt x="969009" y="523651"/>
                    </a:lnTo>
                    <a:lnTo>
                      <a:pt x="341505" y="221000"/>
                    </a:lnTo>
                    <a:lnTo>
                      <a:pt x="469752" y="158775"/>
                    </a:lnTo>
                    <a:close/>
                    <a:moveTo>
                      <a:pt x="1112447" y="503493"/>
                    </a:moveTo>
                    <a:lnTo>
                      <a:pt x="1112447" y="732819"/>
                    </a:lnTo>
                    <a:lnTo>
                      <a:pt x="992380" y="790661"/>
                    </a:lnTo>
                    <a:lnTo>
                      <a:pt x="992380" y="561336"/>
                    </a:lnTo>
                    <a:lnTo>
                      <a:pt x="1112447" y="503493"/>
                    </a:lnTo>
                    <a:close/>
                    <a:moveTo>
                      <a:pt x="1358132" y="1132458"/>
                    </a:moveTo>
                    <a:lnTo>
                      <a:pt x="722740" y="1439199"/>
                    </a:lnTo>
                    <a:lnTo>
                      <a:pt x="722740" y="691628"/>
                    </a:lnTo>
                    <a:lnTo>
                      <a:pt x="874358" y="618594"/>
                    </a:lnTo>
                    <a:cubicBezTo>
                      <a:pt x="885167" y="613336"/>
                      <a:pt x="889841" y="600190"/>
                      <a:pt x="884582" y="589381"/>
                    </a:cubicBezTo>
                    <a:cubicBezTo>
                      <a:pt x="879324" y="578572"/>
                      <a:pt x="866178" y="573898"/>
                      <a:pt x="855369" y="579156"/>
                    </a:cubicBezTo>
                    <a:lnTo>
                      <a:pt x="701122" y="653358"/>
                    </a:lnTo>
                    <a:lnTo>
                      <a:pt x="640358" y="624145"/>
                    </a:lnTo>
                    <a:cubicBezTo>
                      <a:pt x="629549" y="618886"/>
                      <a:pt x="616403" y="623560"/>
                      <a:pt x="611145" y="634369"/>
                    </a:cubicBezTo>
                    <a:cubicBezTo>
                      <a:pt x="605886" y="645178"/>
                      <a:pt x="610560" y="658324"/>
                      <a:pt x="621369" y="663583"/>
                    </a:cubicBezTo>
                    <a:lnTo>
                      <a:pt x="679212" y="691628"/>
                    </a:lnTo>
                    <a:lnTo>
                      <a:pt x="679212" y="1439199"/>
                    </a:lnTo>
                    <a:lnTo>
                      <a:pt x="43820" y="1132458"/>
                    </a:lnTo>
                    <a:lnTo>
                      <a:pt x="43820" y="384887"/>
                    </a:lnTo>
                    <a:lnTo>
                      <a:pt x="527594" y="618302"/>
                    </a:lnTo>
                    <a:cubicBezTo>
                      <a:pt x="530808" y="619763"/>
                      <a:pt x="534021" y="620347"/>
                      <a:pt x="537235" y="620347"/>
                    </a:cubicBezTo>
                    <a:cubicBezTo>
                      <a:pt x="545415" y="620347"/>
                      <a:pt x="553302" y="615673"/>
                      <a:pt x="557100" y="608077"/>
                    </a:cubicBezTo>
                    <a:cubicBezTo>
                      <a:pt x="562358" y="597268"/>
                      <a:pt x="557684" y="584122"/>
                      <a:pt x="546875" y="578864"/>
                    </a:cubicBezTo>
                    <a:lnTo>
                      <a:pt x="72449" y="349831"/>
                    </a:lnTo>
                    <a:lnTo>
                      <a:pt x="290089" y="244662"/>
                    </a:lnTo>
                    <a:lnTo>
                      <a:pt x="948268" y="562504"/>
                    </a:lnTo>
                    <a:cubicBezTo>
                      <a:pt x="948268" y="562504"/>
                      <a:pt x="948560" y="562797"/>
                      <a:pt x="948560" y="562797"/>
                    </a:cubicBezTo>
                    <a:lnTo>
                      <a:pt x="948560" y="825717"/>
                    </a:lnTo>
                    <a:cubicBezTo>
                      <a:pt x="948560" y="833313"/>
                      <a:pt x="952357" y="840324"/>
                      <a:pt x="958784" y="844414"/>
                    </a:cubicBezTo>
                    <a:cubicBezTo>
                      <a:pt x="962290" y="846751"/>
                      <a:pt x="966380" y="847627"/>
                      <a:pt x="970470" y="847627"/>
                    </a:cubicBezTo>
                    <a:cubicBezTo>
                      <a:pt x="973683" y="847627"/>
                      <a:pt x="976897" y="847043"/>
                      <a:pt x="980110" y="845582"/>
                    </a:cubicBezTo>
                    <a:lnTo>
                      <a:pt x="1143997" y="766414"/>
                    </a:lnTo>
                    <a:cubicBezTo>
                      <a:pt x="1151593" y="762616"/>
                      <a:pt x="1156267" y="755021"/>
                      <a:pt x="1156267" y="746549"/>
                    </a:cubicBezTo>
                    <a:lnTo>
                      <a:pt x="1156267" y="482167"/>
                    </a:lnTo>
                    <a:lnTo>
                      <a:pt x="1358424" y="384595"/>
                    </a:lnTo>
                    <a:lnTo>
                      <a:pt x="1358132" y="1132458"/>
                    </a:lnTo>
                    <a:lnTo>
                      <a:pt x="1358132" y="1132458"/>
                    </a:lnTo>
                    <a:close/>
                  </a:path>
                </a:pathLst>
              </a:custGeom>
              <a:solidFill>
                <a:srgbClr val="313840"/>
              </a:solidFill>
              <a:ln w="2917" cap="flat">
                <a:noFill/>
                <a:prstDash val="solid"/>
                <a:miter/>
              </a:ln>
            </p:spPr>
            <p:txBody>
              <a:bodyPr rtlCol="0" anchor="ctr"/>
              <a:lstStyle/>
              <a:p>
                <a:endParaRPr lang="it-IT"/>
              </a:p>
            </p:txBody>
          </p:sp>
          <p:sp>
            <p:nvSpPr>
              <p:cNvPr id="3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39"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grpSp>
      <p:pic>
        <p:nvPicPr>
          <p:cNvPr id="42" name="Picture 14" descr="Anteprima immagine">
            <a:extLst>
              <a:ext uri="{FF2B5EF4-FFF2-40B4-BE49-F238E27FC236}">
                <a16:creationId xmlns:a16="http://schemas.microsoft.com/office/drawing/2014/main" id="{3A96B0BC-48DB-47E7-AF76-2E29E0F0B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200" y="1980431"/>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Anteprima immagine">
            <a:extLst>
              <a:ext uri="{FF2B5EF4-FFF2-40B4-BE49-F238E27FC236}">
                <a16:creationId xmlns:a16="http://schemas.microsoft.com/office/drawing/2014/main" id="{3A96B0BC-48DB-47E7-AF76-2E29E0F0B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99" y="2430862"/>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Anteprima immagine">
            <a:extLst>
              <a:ext uri="{FF2B5EF4-FFF2-40B4-BE49-F238E27FC236}">
                <a16:creationId xmlns:a16="http://schemas.microsoft.com/office/drawing/2014/main" id="{3A96B0BC-48DB-47E7-AF76-2E29E0F0B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031" y="2825321"/>
            <a:ext cx="17307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71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a:t>Buoni pasto 9 (1/3)</a:t>
            </a:r>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376044" y="1379377"/>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Convenzione per la fornitura del servizio sostitutivo di mensa mediante buoni pasto cartacei ed elettronici di qualsiasi valore nominale</a:t>
            </a:r>
          </a:p>
        </p:txBody>
      </p:sp>
      <p:sp>
        <p:nvSpPr>
          <p:cNvPr id="34" name="CasellaDiTesto 33">
            <a:extLst>
              <a:ext uri="{FF2B5EF4-FFF2-40B4-BE49-F238E27FC236}">
                <a16:creationId xmlns:a16="http://schemas.microsoft.com/office/drawing/2014/main" id="{C4D4D3EF-0523-4BB0-99CF-A4A30DD1128D}"/>
              </a:ext>
            </a:extLst>
          </p:cNvPr>
          <p:cNvSpPr txBox="1"/>
          <p:nvPr/>
        </p:nvSpPr>
        <p:spPr>
          <a:xfrm>
            <a:off x="353542" y="1916704"/>
            <a:ext cx="6889271" cy="587340"/>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Servizi / Prodotti</a:t>
            </a:r>
          </a:p>
          <a:p>
            <a:pPr>
              <a:spcAft>
                <a:spcPts val="450"/>
              </a:spcAft>
            </a:pPr>
            <a:r>
              <a:rPr lang="it-IT" sz="1400" dirty="0">
                <a:solidFill>
                  <a:schemeClr val="tx1">
                    <a:lumMod val="75000"/>
                    <a:lumOff val="25000"/>
                  </a:schemeClr>
                </a:solidFill>
              </a:rPr>
              <a:t>Buoni pasto cartacei ed elettronici di qualsiasi valore nominale, nominativi o non nominativi</a:t>
            </a: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376045" y="2791533"/>
            <a:ext cx="3890536" cy="3947234"/>
          </a:xfrm>
          <a:prstGeom prst="rect">
            <a:avLst/>
          </a:prstGeom>
          <a:noFill/>
        </p:spPr>
        <p:txBody>
          <a:bodyPr wrap="square">
            <a:spAutoFit/>
          </a:bodyPr>
          <a:lstStyle/>
          <a:p>
            <a:pPr marL="214313" indent="-214313">
              <a:spcAft>
                <a:spcPts val="450"/>
              </a:spcAft>
              <a:buFont typeface="Arial" panose="020B0604020202020204" pitchFamily="34" charset="0"/>
              <a:buChar char="•"/>
            </a:pPr>
            <a:r>
              <a:rPr lang="it-IT" sz="1400" dirty="0">
                <a:solidFill>
                  <a:schemeClr val="tx1">
                    <a:lumMod val="75000"/>
                    <a:lumOff val="25000"/>
                  </a:schemeClr>
                </a:solidFill>
              </a:rPr>
              <a:t>Le Amministrazioni in autonomia potranno decidere se acquistare buoni pasto cartacei o elettronici; in particolare acquistando buoni pasto elettronici le Amministrazioni potranno usufruire del vantaggio fiscale introdotto con la legge di stabilità 2015, che fissa nel caso di utilizzo di Buono pasto elettronico, il valore esentasse in 7,00 euro, lasciandolo invariato a 5,29 euro nel caso di buono pasto cartaceo.</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Ampiezza della rete esercizi: possibilità di usufruire di una rete di locali numericamente adeguata, nelle vicinanze della sede di lavoro, di tipologie diverse.</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Pianificazione degli acquisti e delle consegne.</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Flessibilità nella fornitura: l’importo indicato nell’ordine diretto d’acquisto può essere variato in diminuzione nei limiti di 1/5 dell’importo</a:t>
            </a:r>
            <a:r>
              <a:rPr lang="it-IT" sz="1400" dirty="0" smtClean="0">
                <a:solidFill>
                  <a:schemeClr val="tx1">
                    <a:lumMod val="75000"/>
                    <a:lumOff val="25000"/>
                  </a:schemeClr>
                </a:solidFill>
              </a:rPr>
              <a:t>.</a:t>
            </a:r>
            <a:endParaRPr lang="it-IT" sz="1400" dirty="0">
              <a:solidFill>
                <a:schemeClr val="tx1">
                  <a:lumMod val="75000"/>
                  <a:lumOff val="25000"/>
                </a:schemeClr>
              </a:solidFill>
            </a:endParaRP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376044" y="2483756"/>
            <a:ext cx="2940077" cy="307777"/>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sp>
        <p:nvSpPr>
          <p:cNvPr id="38" name="CasellaDiTesto 37">
            <a:extLst>
              <a:ext uri="{FF2B5EF4-FFF2-40B4-BE49-F238E27FC236}">
                <a16:creationId xmlns:a16="http://schemas.microsoft.com/office/drawing/2014/main" id="{E00B9923-BE16-4B51-ABE4-DC485C2CB932}"/>
              </a:ext>
            </a:extLst>
          </p:cNvPr>
          <p:cNvSpPr txBox="1"/>
          <p:nvPr/>
        </p:nvSpPr>
        <p:spPr>
          <a:xfrm>
            <a:off x="353544" y="944399"/>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Buoni pasto 9</a:t>
            </a: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a:solidFill>
            <a:srgbClr val="AAB964"/>
          </a:solidFill>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6" name="Segnaposto immagine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587950" y="1141200"/>
            <a:ext cx="2700000" cy="1800000"/>
          </a:xfrm>
        </p:spPr>
      </p:pic>
      <p:grpSp>
        <p:nvGrpSpPr>
          <p:cNvPr id="2" name="Gruppo 1">
            <a:extLst>
              <a:ext uri="{FF2B5EF4-FFF2-40B4-BE49-F238E27FC236}">
                <a16:creationId xmlns:a16="http://schemas.microsoft.com/office/drawing/2014/main" id="{2C36CBE8-CD32-492D-AB16-D14508F873AA}"/>
              </a:ext>
            </a:extLst>
          </p:cNvPr>
          <p:cNvGrpSpPr/>
          <p:nvPr/>
        </p:nvGrpSpPr>
        <p:grpSpPr>
          <a:xfrm>
            <a:off x="7722964" y="3081600"/>
            <a:ext cx="2529216" cy="4371439"/>
            <a:chOff x="7722964" y="2816067"/>
            <a:chExt cx="2529216" cy="4371439"/>
          </a:xfrm>
        </p:grpSpPr>
        <p:sp>
          <p:nvSpPr>
            <p:cNvPr id="31" name="CasellaDiTesto 30">
              <a:extLst>
                <a:ext uri="{FF2B5EF4-FFF2-40B4-BE49-F238E27FC236}">
                  <a16:creationId xmlns:a16="http://schemas.microsoft.com/office/drawing/2014/main" id="{E0BE3770-B40A-415D-AA95-3140F63953F2}"/>
                </a:ext>
              </a:extLst>
            </p:cNvPr>
            <p:cNvSpPr txBox="1"/>
            <p:nvPr/>
          </p:nvSpPr>
          <p:spPr>
            <a:xfrm>
              <a:off x="7722964" y="4724960"/>
              <a:ext cx="2376264" cy="1015663"/>
            </a:xfrm>
            <a:prstGeom prst="rect">
              <a:avLst/>
            </a:prstGeom>
            <a:noFill/>
          </p:spPr>
          <p:txBody>
            <a:bodyPr wrap="square">
              <a:spAutoFit/>
            </a:bodyPr>
            <a:lstStyle/>
            <a:p>
              <a:r>
                <a:rPr lang="it-IT" sz="1200" b="1" dirty="0">
                  <a:solidFill>
                    <a:schemeClr val="tx1">
                      <a:lumMod val="75000"/>
                      <a:lumOff val="25000"/>
                    </a:schemeClr>
                  </a:solidFill>
                </a:rPr>
                <a:t>Durata dei contratti</a:t>
              </a:r>
            </a:p>
            <a:p>
              <a:r>
                <a:rPr lang="it-IT" sz="1200" dirty="0">
                  <a:solidFill>
                    <a:schemeClr val="tx1">
                      <a:lumMod val="75000"/>
                      <a:lumOff val="25000"/>
                    </a:schemeClr>
                  </a:solidFill>
                </a:rPr>
                <a:t>elettronici:</a:t>
              </a:r>
              <a:r>
                <a:rPr lang="it-IT" sz="1800" dirty="0">
                  <a:solidFill>
                    <a:schemeClr val="tx1">
                      <a:lumMod val="75000"/>
                      <a:lumOff val="25000"/>
                    </a:schemeClr>
                  </a:solidFill>
                </a:rPr>
                <a:t> da 12 a 24 mesi</a:t>
              </a:r>
            </a:p>
            <a:p>
              <a:r>
                <a:rPr lang="it-IT" sz="1200" dirty="0">
                  <a:solidFill>
                    <a:schemeClr val="tx1">
                      <a:lumMod val="75000"/>
                      <a:lumOff val="25000"/>
                    </a:schemeClr>
                  </a:solidFill>
                </a:rPr>
                <a:t>cartacei:</a:t>
              </a:r>
              <a:r>
                <a:rPr lang="it-IT" sz="1800" dirty="0">
                  <a:solidFill>
                    <a:schemeClr val="tx1">
                      <a:lumMod val="75000"/>
                      <a:lumOff val="25000"/>
                    </a:schemeClr>
                  </a:solidFill>
                </a:rPr>
                <a:t> da 1 a 24 mesi</a:t>
              </a:r>
            </a:p>
            <a:p>
              <a:pPr>
                <a:spcAft>
                  <a:spcPts val="450"/>
                </a:spcAft>
              </a:pPr>
              <a:endParaRPr lang="it-IT" sz="1200" dirty="0">
                <a:solidFill>
                  <a:schemeClr val="tx1">
                    <a:lumMod val="75000"/>
                    <a:lumOff val="25000"/>
                  </a:schemeClr>
                </a:solidFill>
              </a:endParaRPr>
            </a:p>
          </p:txBody>
        </p:sp>
        <p:sp>
          <p:nvSpPr>
            <p:cNvPr id="18" name="CasellaDiTesto 17">
              <a:extLst>
                <a:ext uri="{FF2B5EF4-FFF2-40B4-BE49-F238E27FC236}">
                  <a16:creationId xmlns:a16="http://schemas.microsoft.com/office/drawing/2014/main" id="{D4BECAC2-0645-40D6-B10C-83E6B4308A7C}"/>
                </a:ext>
              </a:extLst>
            </p:cNvPr>
            <p:cNvSpPr txBox="1"/>
            <p:nvPr/>
          </p:nvSpPr>
          <p:spPr>
            <a:xfrm>
              <a:off x="9291680" y="3484739"/>
              <a:ext cx="502806" cy="584775"/>
            </a:xfrm>
            <a:prstGeom prst="rect">
              <a:avLst/>
            </a:prstGeom>
            <a:noFill/>
          </p:spPr>
          <p:txBody>
            <a:bodyPr wrap="square">
              <a:spAutoFit/>
            </a:bodyPr>
            <a:lstStyle/>
            <a:p>
              <a:r>
                <a:rPr lang="it-IT" sz="1200" b="1" dirty="0">
                  <a:solidFill>
                    <a:srgbClr val="313840"/>
                  </a:solidFill>
                </a:rPr>
                <a:t>Lotti</a:t>
              </a:r>
            </a:p>
            <a:p>
              <a:pPr>
                <a:spcAft>
                  <a:spcPts val="450"/>
                </a:spcAft>
              </a:pPr>
              <a:r>
                <a:rPr lang="it-IT" dirty="0">
                  <a:solidFill>
                    <a:srgbClr val="313840"/>
                  </a:solidFill>
                </a:rPr>
                <a:t>15</a:t>
              </a:r>
              <a:endParaRPr lang="it-IT" sz="14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489634"/>
              <a:ext cx="1450282" cy="553998"/>
            </a:xfrm>
            <a:prstGeom prst="rect">
              <a:avLst/>
            </a:prstGeom>
            <a:noFill/>
          </p:spPr>
          <p:txBody>
            <a:bodyPr wrap="square">
              <a:spAutoFit/>
            </a:bodyPr>
            <a:lstStyle/>
            <a:p>
              <a:r>
                <a:rPr lang="it-IT" sz="1200" b="1" dirty="0" smtClean="0">
                  <a:solidFill>
                    <a:srgbClr val="404040"/>
                  </a:solidFill>
                </a:rPr>
                <a:t>Attiva dal</a:t>
              </a:r>
              <a:endParaRPr lang="it-IT" sz="1200" b="1" dirty="0">
                <a:solidFill>
                  <a:srgbClr val="404040"/>
                </a:solidFill>
              </a:endParaRPr>
            </a:p>
            <a:p>
              <a:pPr>
                <a:spcAft>
                  <a:spcPts val="450"/>
                </a:spcAft>
              </a:pPr>
              <a:r>
                <a:rPr lang="it-IT" sz="1800" dirty="0" smtClean="0">
                  <a:solidFill>
                    <a:srgbClr val="404040"/>
                  </a:solidFill>
                </a:rPr>
                <a:t>21/05/2021</a:t>
              </a:r>
              <a:endParaRPr lang="it-IT" sz="1050" dirty="0">
                <a:solidFill>
                  <a:srgbClr val="404040"/>
                </a:solidFill>
              </a:endParaRP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122685"/>
              <a:ext cx="2376264" cy="553998"/>
            </a:xfrm>
            <a:prstGeom prst="rect">
              <a:avLst/>
            </a:prstGeom>
            <a:noFill/>
          </p:spPr>
          <p:txBody>
            <a:bodyPr wrap="square">
              <a:spAutoFit/>
            </a:bodyPr>
            <a:lstStyle/>
            <a:p>
              <a:r>
                <a:rPr lang="it-IT" sz="1200" b="1" dirty="0">
                  <a:solidFill>
                    <a:schemeClr val="tx1">
                      <a:lumMod val="75000"/>
                      <a:lumOff val="25000"/>
                    </a:schemeClr>
                  </a:solidFill>
                </a:rPr>
                <a:t>Durata della Convenzione</a:t>
              </a:r>
            </a:p>
            <a:p>
              <a:pPr>
                <a:spcAft>
                  <a:spcPts val="450"/>
                </a:spcAft>
              </a:pPr>
              <a:r>
                <a:rPr lang="it-IT" sz="1800" dirty="0">
                  <a:solidFill>
                    <a:schemeClr val="tx1">
                      <a:lumMod val="75000"/>
                      <a:lumOff val="25000"/>
                    </a:schemeClr>
                  </a:solidFill>
                </a:rPr>
                <a:t>18 mesi + 6</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661721"/>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3"/>
                </a:rPr>
                <a:t>Scheda riassuntiva</a:t>
              </a:r>
              <a:endParaRPr lang="it-IT" sz="1200" dirty="0">
                <a:solidFill>
                  <a:srgbClr val="404040"/>
                </a:solidFill>
                <a:ea typeface="ＭＳ Ｐゴシック"/>
              </a:endParaRPr>
            </a:p>
          </p:txBody>
        </p:sp>
        <p:grpSp>
          <p:nvGrpSpPr>
            <p:cNvPr id="27" name="Elemento grafico 24">
              <a:extLst>
                <a:ext uri="{FF2B5EF4-FFF2-40B4-BE49-F238E27FC236}">
                  <a16:creationId xmlns:a16="http://schemas.microsoft.com/office/drawing/2014/main" id="{4693C6C8-539B-4977-A71A-7D4EB651DEE3}"/>
                </a:ext>
              </a:extLst>
            </p:cNvPr>
            <p:cNvGrpSpPr/>
            <p:nvPr/>
          </p:nvGrpSpPr>
          <p:grpSpPr>
            <a:xfrm>
              <a:off x="9766989" y="3752146"/>
              <a:ext cx="188223" cy="199541"/>
              <a:chOff x="9654363" y="2195816"/>
              <a:chExt cx="188223" cy="199541"/>
            </a:xfrm>
            <a:noFill/>
          </p:grpSpPr>
          <p:sp>
            <p:nvSpPr>
              <p:cNvPr id="28" name="Figura a mano libera: forma 20">
                <a:extLst>
                  <a:ext uri="{FF2B5EF4-FFF2-40B4-BE49-F238E27FC236}">
                    <a16:creationId xmlns:a16="http://schemas.microsoft.com/office/drawing/2014/main" id="{6CF9A6BA-119F-4FA7-829E-E0CCAAB5EE93}"/>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36" name="Figura a mano libera: forma 21">
                <a:extLst>
                  <a:ext uri="{FF2B5EF4-FFF2-40B4-BE49-F238E27FC236}">
                    <a16:creationId xmlns:a16="http://schemas.microsoft.com/office/drawing/2014/main" id="{97E1AB6A-9368-4835-9B9B-F5049C00A261}"/>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39" name="Figura a mano libera: forma 22">
                <a:extLst>
                  <a:ext uri="{FF2B5EF4-FFF2-40B4-BE49-F238E27FC236}">
                    <a16:creationId xmlns:a16="http://schemas.microsoft.com/office/drawing/2014/main" id="{B72B389F-CC31-4022-9896-EC36D21401B6}"/>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40" name="Figura a mano libera: forma 23">
                <a:extLst>
                  <a:ext uri="{FF2B5EF4-FFF2-40B4-BE49-F238E27FC236}">
                    <a16:creationId xmlns:a16="http://schemas.microsoft.com/office/drawing/2014/main" id="{7D2653D9-E26D-48A1-9964-50EB732DB1A9}"/>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41" name="Figura a mano libera: forma 24">
                <a:extLst>
                  <a:ext uri="{FF2B5EF4-FFF2-40B4-BE49-F238E27FC236}">
                    <a16:creationId xmlns:a16="http://schemas.microsoft.com/office/drawing/2014/main" id="{4ED1732D-940B-4050-98CF-C645C50BFD18}"/>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42" name="Figura a mano libera: forma 25">
                <a:extLst>
                  <a:ext uri="{FF2B5EF4-FFF2-40B4-BE49-F238E27FC236}">
                    <a16:creationId xmlns:a16="http://schemas.microsoft.com/office/drawing/2014/main" id="{8BF15056-24C5-4EA7-BF9D-3D8AB22B635F}"/>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43" name="Figura a mano libera: forma 26">
                <a:extLst>
                  <a:ext uri="{FF2B5EF4-FFF2-40B4-BE49-F238E27FC236}">
                    <a16:creationId xmlns:a16="http://schemas.microsoft.com/office/drawing/2014/main" id="{66777F75-52BB-4720-9D72-A5AB271430C0}"/>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44" name="Figura a mano libera: forma 27">
                <a:extLst>
                  <a:ext uri="{FF2B5EF4-FFF2-40B4-BE49-F238E27FC236}">
                    <a16:creationId xmlns:a16="http://schemas.microsoft.com/office/drawing/2014/main" id="{BAF81C4D-542B-488C-9059-E0FE030360FB}"/>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sp>
          <p:nvSpPr>
            <p:cNvPr id="45" name="CasellaDiTesto 44">
              <a:extLst>
                <a:ext uri="{FF2B5EF4-FFF2-40B4-BE49-F238E27FC236}">
                  <a16:creationId xmlns:a16="http://schemas.microsoft.com/office/drawing/2014/main" id="{0B7D4BB7-6FBE-480D-ABCA-1CE996D71DDC}"/>
                </a:ext>
              </a:extLst>
            </p:cNvPr>
            <p:cNvSpPr txBox="1"/>
            <p:nvPr/>
          </p:nvSpPr>
          <p:spPr>
            <a:xfrm>
              <a:off x="8266949" y="2831709"/>
              <a:ext cx="1985231" cy="430887"/>
            </a:xfrm>
            <a:prstGeom prst="rect">
              <a:avLst/>
            </a:prstGeom>
            <a:noFill/>
          </p:spPr>
          <p:txBody>
            <a:bodyPr wrap="square">
              <a:spAutoFit/>
            </a:bodyPr>
            <a:lstStyle/>
            <a:p>
              <a:pPr algn="l"/>
              <a:r>
                <a:rPr lang="it-IT" sz="1100" dirty="0">
                  <a:solidFill>
                    <a:srgbClr val="313840"/>
                  </a:solidFill>
                  <a:latin typeface="+mj-lt"/>
                </a:rPr>
                <a:t>Alimenti, ristorazione e buoni pasto</a:t>
              </a:r>
            </a:p>
          </p:txBody>
        </p:sp>
        <p:pic>
          <p:nvPicPr>
            <p:cNvPr id="46"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779" y="2816067"/>
              <a:ext cx="462170" cy="462170"/>
            </a:xfrm>
            <a:prstGeom prst="rect">
              <a:avLst/>
            </a:prstGeom>
          </p:spPr>
        </p:pic>
        <p:sp>
          <p:nvSpPr>
            <p:cNvPr id="48" name="CasellaDiTesto 47">
              <a:extLst>
                <a:ext uri="{FF2B5EF4-FFF2-40B4-BE49-F238E27FC236}">
                  <a16:creationId xmlns:a16="http://schemas.microsoft.com/office/drawing/2014/main" id="{C6BF1491-F2C2-4EA8-9818-DBEA7D41BD8D}"/>
                </a:ext>
              </a:extLst>
            </p:cNvPr>
            <p:cNvSpPr txBox="1"/>
            <p:nvPr/>
          </p:nvSpPr>
          <p:spPr>
            <a:xfrm>
              <a:off x="7722964" y="5991150"/>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Ordine diretto</a:t>
              </a:r>
            </a:p>
          </p:txBody>
        </p:sp>
      </p:grpSp>
      <p:grpSp>
        <p:nvGrpSpPr>
          <p:cNvPr id="49" name="Gruppo 48">
            <a:extLst>
              <a:ext uri="{FF2B5EF4-FFF2-40B4-BE49-F238E27FC236}">
                <a16:creationId xmlns:a16="http://schemas.microsoft.com/office/drawing/2014/main" id="{127D0AC6-EDBF-47B4-A8C1-7BC90532924C}"/>
              </a:ext>
            </a:extLst>
          </p:cNvPr>
          <p:cNvGrpSpPr/>
          <p:nvPr/>
        </p:nvGrpSpPr>
        <p:grpSpPr>
          <a:xfrm>
            <a:off x="9185145" y="819399"/>
            <a:ext cx="1187164" cy="246221"/>
            <a:chOff x="8963365" y="939299"/>
            <a:chExt cx="1187164" cy="246221"/>
          </a:xfrm>
        </p:grpSpPr>
        <p:sp>
          <p:nvSpPr>
            <p:cNvPr id="50" name="Rettangolo con angoli arrotondati 40">
              <a:extLst>
                <a:ext uri="{FF2B5EF4-FFF2-40B4-BE49-F238E27FC236}">
                  <a16:creationId xmlns:a16="http://schemas.microsoft.com/office/drawing/2014/main" id="{D4804F26-F6AB-467C-9C87-FA973FE944A8}"/>
                </a:ext>
              </a:extLst>
            </p:cNvPr>
            <p:cNvSpPr/>
            <p:nvPr/>
          </p:nvSpPr>
          <p:spPr>
            <a:xfrm>
              <a:off x="8964803" y="956523"/>
              <a:ext cx="1185726" cy="223917"/>
            </a:xfrm>
            <a:prstGeom prst="roundRect">
              <a:avLst>
                <a:gd name="adj" fmla="val 2705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b="1" dirty="0">
                <a:highlight>
                  <a:srgbClr val="956B9C"/>
                </a:highlight>
              </a:endParaRPr>
            </a:p>
          </p:txBody>
        </p:sp>
        <p:grpSp>
          <p:nvGrpSpPr>
            <p:cNvPr id="51" name="Gruppo 50">
              <a:extLst>
                <a:ext uri="{FF2B5EF4-FFF2-40B4-BE49-F238E27FC236}">
                  <a16:creationId xmlns:a16="http://schemas.microsoft.com/office/drawing/2014/main" id="{827517FF-9ADD-44F4-B416-6D96B0F2F7EB}"/>
                </a:ext>
              </a:extLst>
            </p:cNvPr>
            <p:cNvGrpSpPr/>
            <p:nvPr/>
          </p:nvGrpSpPr>
          <p:grpSpPr>
            <a:xfrm>
              <a:off x="8963365" y="939299"/>
              <a:ext cx="1147699" cy="246221"/>
              <a:chOff x="9019760" y="985639"/>
              <a:chExt cx="1147699" cy="246221"/>
            </a:xfrm>
          </p:grpSpPr>
          <p:sp>
            <p:nvSpPr>
              <p:cNvPr id="56" name="CasellaDiTesto 55">
                <a:hlinkClick r:id="rId5"/>
                <a:extLst>
                  <a:ext uri="{FF2B5EF4-FFF2-40B4-BE49-F238E27FC236}">
                    <a16:creationId xmlns:a16="http://schemas.microsoft.com/office/drawing/2014/main" id="{ED241774-3CFA-424A-B7F0-7835928C6B2C}"/>
                  </a:ext>
                </a:extLst>
              </p:cNvPr>
              <p:cNvSpPr txBox="1"/>
              <p:nvPr/>
            </p:nvSpPr>
            <p:spPr>
              <a:xfrm>
                <a:off x="9019760" y="985639"/>
                <a:ext cx="1147699" cy="246221"/>
              </a:xfrm>
              <a:prstGeom prst="rect">
                <a:avLst/>
              </a:prstGeom>
              <a:noFill/>
            </p:spPr>
            <p:txBody>
              <a:bodyPr wrap="square">
                <a:spAutoFit/>
              </a:bodyPr>
              <a:lstStyle/>
              <a:p>
                <a:pPr>
                  <a:spcAft>
                    <a:spcPts val="450"/>
                  </a:spcAft>
                </a:pPr>
                <a:r>
                  <a:rPr lang="it-IT" sz="1000" b="1" dirty="0">
                    <a:solidFill>
                      <a:srgbClr val="8ADB53"/>
                    </a:solidFill>
                  </a:rPr>
                  <a:t>ACQUISTI VERDI</a:t>
                </a:r>
              </a:p>
            </p:txBody>
          </p:sp>
          <p:grpSp>
            <p:nvGrpSpPr>
              <p:cNvPr id="57" name="Elemento grafico 54">
                <a:extLst>
                  <a:ext uri="{FF2B5EF4-FFF2-40B4-BE49-F238E27FC236}">
                    <a16:creationId xmlns:a16="http://schemas.microsoft.com/office/drawing/2014/main" id="{DAC3E1BE-A610-45B6-821B-9E0953F5E0CB}"/>
                  </a:ext>
                </a:extLst>
              </p:cNvPr>
              <p:cNvGrpSpPr/>
              <p:nvPr/>
            </p:nvGrpSpPr>
            <p:grpSpPr>
              <a:xfrm>
                <a:off x="10012935" y="1061795"/>
                <a:ext cx="107228" cy="107228"/>
                <a:chOff x="5020713" y="3716970"/>
                <a:chExt cx="293923" cy="293923"/>
              </a:xfrm>
            </p:grpSpPr>
            <p:sp>
              <p:nvSpPr>
                <p:cNvPr id="58" name="Figura a mano libera: forma 44">
                  <a:extLst>
                    <a:ext uri="{FF2B5EF4-FFF2-40B4-BE49-F238E27FC236}">
                      <a16:creationId xmlns:a16="http://schemas.microsoft.com/office/drawing/2014/main" id="{53260E42-77E9-4DEE-8838-3A92FC315103}"/>
                    </a:ext>
                  </a:extLst>
                </p:cNvPr>
                <p:cNvSpPr/>
                <p:nvPr/>
              </p:nvSpPr>
              <p:spPr>
                <a:xfrm>
                  <a:off x="5020713" y="3716970"/>
                  <a:ext cx="293923" cy="293923"/>
                </a:xfrm>
                <a:custGeom>
                  <a:avLst/>
                  <a:gdLst>
                    <a:gd name="connsiteX0" fmla="*/ 3969 w 293923"/>
                    <a:gd name="connsiteY0" fmla="*/ 289955 h 293923"/>
                    <a:gd name="connsiteX1" fmla="*/ 229480 w 293923"/>
                    <a:gd name="connsiteY1" fmla="*/ 229480 h 293923"/>
                    <a:gd name="connsiteX2" fmla="*/ 289955 w 293923"/>
                    <a:gd name="connsiteY2" fmla="*/ 3969 h 293923"/>
                    <a:gd name="connsiteX3" fmla="*/ 64444 w 293923"/>
                    <a:gd name="connsiteY3" fmla="*/ 64444 h 293923"/>
                    <a:gd name="connsiteX4" fmla="*/ 3969 w 293923"/>
                    <a:gd name="connsiteY4" fmla="*/ 289955 h 2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23" h="293923">
                      <a:moveTo>
                        <a:pt x="3969" y="289955"/>
                      </a:moveTo>
                      <a:cubicBezTo>
                        <a:pt x="3969" y="289955"/>
                        <a:pt x="141875" y="317084"/>
                        <a:pt x="229480" y="229480"/>
                      </a:cubicBezTo>
                      <a:cubicBezTo>
                        <a:pt x="317084" y="141875"/>
                        <a:pt x="289955" y="3969"/>
                        <a:pt x="289955" y="3969"/>
                      </a:cubicBezTo>
                      <a:cubicBezTo>
                        <a:pt x="289955" y="3969"/>
                        <a:pt x="152048" y="-23161"/>
                        <a:pt x="64444" y="64444"/>
                      </a:cubicBezTo>
                      <a:cubicBezTo>
                        <a:pt x="-23161" y="152048"/>
                        <a:pt x="3969" y="289955"/>
                        <a:pt x="3969" y="289955"/>
                      </a:cubicBezTo>
                      <a:close/>
                    </a:path>
                  </a:pathLst>
                </a:custGeom>
                <a:solidFill>
                  <a:srgbClr val="C3EA21"/>
                </a:solidFill>
                <a:ln w="5495" cap="flat">
                  <a:noFill/>
                  <a:prstDash val="solid"/>
                  <a:miter/>
                </a:ln>
              </p:spPr>
              <p:txBody>
                <a:bodyPr rtlCol="0" anchor="ctr"/>
                <a:lstStyle/>
                <a:p>
                  <a:endParaRPr lang="it-IT" b="1"/>
                </a:p>
              </p:txBody>
            </p:sp>
            <p:sp>
              <p:nvSpPr>
                <p:cNvPr id="60" name="Figura a mano libera: forma 45">
                  <a:extLst>
                    <a:ext uri="{FF2B5EF4-FFF2-40B4-BE49-F238E27FC236}">
                      <a16:creationId xmlns:a16="http://schemas.microsoft.com/office/drawing/2014/main" id="{EC75E150-09C6-4637-87B4-429398AE9505}"/>
                    </a:ext>
                  </a:extLst>
                </p:cNvPr>
                <p:cNvSpPr/>
                <p:nvPr/>
              </p:nvSpPr>
              <p:spPr>
                <a:xfrm>
                  <a:off x="5024679" y="3720931"/>
                  <a:ext cx="289954" cy="289954"/>
                </a:xfrm>
                <a:custGeom>
                  <a:avLst/>
                  <a:gdLst>
                    <a:gd name="connsiteX0" fmla="*/ 0 w 289954"/>
                    <a:gd name="connsiteY0" fmla="*/ 285986 h 289954"/>
                    <a:gd name="connsiteX1" fmla="*/ 225511 w 289954"/>
                    <a:gd name="connsiteY1" fmla="*/ 225511 h 289954"/>
                    <a:gd name="connsiteX2" fmla="*/ 285986 w 289954"/>
                    <a:gd name="connsiteY2" fmla="*/ 0 h 289954"/>
                    <a:gd name="connsiteX3" fmla="*/ 0 w 289954"/>
                    <a:gd name="connsiteY3" fmla="*/ 285986 h 289954"/>
                  </a:gdLst>
                  <a:ahLst/>
                  <a:cxnLst>
                    <a:cxn ang="0">
                      <a:pos x="connsiteX0" y="connsiteY0"/>
                    </a:cxn>
                    <a:cxn ang="0">
                      <a:pos x="connsiteX1" y="connsiteY1"/>
                    </a:cxn>
                    <a:cxn ang="0">
                      <a:pos x="connsiteX2" y="connsiteY2"/>
                    </a:cxn>
                    <a:cxn ang="0">
                      <a:pos x="connsiteX3" y="connsiteY3"/>
                    </a:cxn>
                  </a:cxnLst>
                  <a:rect l="l" t="t" r="r" b="b"/>
                  <a:pathLst>
                    <a:path w="289954" h="289954">
                      <a:moveTo>
                        <a:pt x="0" y="285986"/>
                      </a:moveTo>
                      <a:cubicBezTo>
                        <a:pt x="0" y="285986"/>
                        <a:pt x="137906" y="313115"/>
                        <a:pt x="225511" y="225511"/>
                      </a:cubicBezTo>
                      <a:cubicBezTo>
                        <a:pt x="313115" y="137906"/>
                        <a:pt x="285986" y="0"/>
                        <a:pt x="285986" y="0"/>
                      </a:cubicBezTo>
                      <a:lnTo>
                        <a:pt x="0" y="285986"/>
                      </a:lnTo>
                      <a:close/>
                    </a:path>
                  </a:pathLst>
                </a:custGeom>
                <a:solidFill>
                  <a:srgbClr val="8ADB53"/>
                </a:solidFill>
                <a:ln w="5495" cap="flat">
                  <a:noFill/>
                  <a:prstDash val="solid"/>
                  <a:miter/>
                </a:ln>
              </p:spPr>
              <p:txBody>
                <a:bodyPr rtlCol="0" anchor="ctr"/>
                <a:lstStyle/>
                <a:p>
                  <a:endParaRPr lang="it-IT" b="1"/>
                </a:p>
              </p:txBody>
            </p:sp>
          </p:grpSp>
        </p:grpSp>
      </p:grpSp>
      <p:sp>
        <p:nvSpPr>
          <p:cNvPr id="63" name="Rettangolo con angoli arrotondati 2">
            <a:hlinkClick r:id="rId6"/>
            <a:extLst>
              <a:ext uri="{FF2B5EF4-FFF2-40B4-BE49-F238E27FC236}">
                <a16:creationId xmlns:a16="http://schemas.microsoft.com/office/drawing/2014/main" id="{82E00F06-4CAC-43BE-88CB-D27F8ED2CDA1}"/>
              </a:ext>
            </a:extLst>
          </p:cNvPr>
          <p:cNvSpPr/>
          <p:nvPr/>
        </p:nvSpPr>
        <p:spPr>
          <a:xfrm>
            <a:off x="7596000" y="828000"/>
            <a:ext cx="1570648" cy="223917"/>
          </a:xfrm>
          <a:prstGeom prst="roundRect">
            <a:avLst>
              <a:gd name="adj" fmla="val 27051"/>
            </a:avLst>
          </a:prstGeom>
          <a:solidFill>
            <a:srgbClr val="AAB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CONVENZIONI</a:t>
            </a:r>
            <a:endParaRPr lang="it-IT" sz="1000" b="1" dirty="0">
              <a:highlight>
                <a:srgbClr val="956B9C"/>
              </a:highlight>
            </a:endParaRPr>
          </a:p>
        </p:txBody>
      </p:sp>
      <p:sp>
        <p:nvSpPr>
          <p:cNvPr id="3" name="CasellaDiTesto 2"/>
          <p:cNvSpPr txBox="1"/>
          <p:nvPr/>
        </p:nvSpPr>
        <p:spPr>
          <a:xfrm>
            <a:off x="4266581" y="2791533"/>
            <a:ext cx="3003461" cy="4034438"/>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it-IT" sz="1400" dirty="0">
                <a:solidFill>
                  <a:schemeClr val="tx1">
                    <a:lumMod val="75000"/>
                    <a:lumOff val="25000"/>
                  </a:schemeClr>
                </a:solidFill>
              </a:rPr>
              <a:t>Possibilità di restituire buoni pasto scaduti.</a:t>
            </a: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Verifiche ispettive: prima della stipula del contratto e durante la fornitura del servizio, sono previste verifiche ispettive svolte da Organismi di Ispezione selezionati con gara pubblica dalla Consip, volte ad accertare l’adempimento da parte del Fornitore degli obblighi contrattuali. Gli oneri e i costi delle attività di verifica sono sempre a carico del Fornitore. In aggiunta alle verifiche ispettive, viene predisposta dalla Consip una procedura di raccolta e gestione degli eventuali reclami provenienti dalle Pubbliche Amministrazioni.</a:t>
            </a:r>
          </a:p>
        </p:txBody>
      </p:sp>
    </p:spTree>
    <p:extLst>
      <p:ext uri="{BB962C8B-B14F-4D97-AF65-F5344CB8AC3E}">
        <p14:creationId xmlns:p14="http://schemas.microsoft.com/office/powerpoint/2010/main" val="20193282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DAAEA4E-00A8-414B-913B-618DBB0F0C57}"/>
              </a:ext>
            </a:extLst>
          </p:cNvPr>
          <p:cNvGrpSpPr/>
          <p:nvPr/>
        </p:nvGrpSpPr>
        <p:grpSpPr>
          <a:xfrm>
            <a:off x="10457552" y="0"/>
            <a:ext cx="74693" cy="7567588"/>
            <a:chOff x="10457552" y="0"/>
            <a:chExt cx="74693" cy="7567588"/>
          </a:xfrm>
          <a:solidFill>
            <a:srgbClr val="AAB964"/>
          </a:solidFill>
        </p:grpSpPr>
        <p:sp>
          <p:nvSpPr>
            <p:cNvPr id="3" name="Rettangolo 2">
              <a:extLst>
                <a:ext uri="{FF2B5EF4-FFF2-40B4-BE49-F238E27FC236}">
                  <a16:creationId xmlns:a16="http://schemas.microsoft.com/office/drawing/2014/main" id="{B2B207C1-8AAC-43F9-9C25-71DFE1011DAD}"/>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FAA95B28-CBBF-483B-B70A-ECE5DC4746F9}"/>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aphicFrame>
        <p:nvGraphicFramePr>
          <p:cNvPr id="5" name="Tabella 4">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450157" y="1620000"/>
          <a:ext cx="9830794" cy="4674120"/>
        </p:xfrm>
        <a:graphic>
          <a:graphicData uri="http://schemas.openxmlformats.org/drawingml/2006/table">
            <a:tbl>
              <a:tblPr bandRow="1">
                <a:tableStyleId>{2D5ABB26-0587-4C30-8999-92F81FD0307C}</a:tableStyleId>
              </a:tblPr>
              <a:tblGrid>
                <a:gridCol w="57606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988833">
                  <a:extLst>
                    <a:ext uri="{9D8B030D-6E8A-4147-A177-3AD203B41FA5}">
                      <a16:colId xmlns:a16="http://schemas.microsoft.com/office/drawing/2014/main" val="20002"/>
                    </a:ext>
                  </a:extLst>
                </a:gridCol>
                <a:gridCol w="932849">
                  <a:extLst>
                    <a:ext uri="{9D8B030D-6E8A-4147-A177-3AD203B41FA5}">
                      <a16:colId xmlns:a16="http://schemas.microsoft.com/office/drawing/2014/main" val="20003"/>
                    </a:ext>
                  </a:extLst>
                </a:gridCol>
                <a:gridCol w="670606">
                  <a:extLst>
                    <a:ext uri="{9D8B030D-6E8A-4147-A177-3AD203B41FA5}">
                      <a16:colId xmlns:a16="http://schemas.microsoft.com/office/drawing/2014/main" val="2670798473"/>
                    </a:ext>
                  </a:extLst>
                </a:gridCol>
                <a:gridCol w="2702003">
                  <a:extLst>
                    <a:ext uri="{9D8B030D-6E8A-4147-A177-3AD203B41FA5}">
                      <a16:colId xmlns:a16="http://schemas.microsoft.com/office/drawing/2014/main" val="20004"/>
                    </a:ext>
                  </a:extLst>
                </a:gridCol>
              </a:tblGrid>
              <a:tr h="243084">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Lotto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Attivazione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Scadenza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Fornitori</a:t>
                      </a:r>
                      <a:endParaRPr lang="it-IT" sz="1100" b="0" dirty="0">
                        <a:solidFill>
                          <a:srgbClr val="404040"/>
                        </a:solidFill>
                        <a:latin typeface="+mn-lt"/>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0856">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ctr"/>
                      <a:r>
                        <a:rPr lang="it-IT" sz="1800" b="1" dirty="0">
                          <a:solidFill>
                            <a:srgbClr val="821B4C"/>
                          </a:solidFill>
                          <a:latin typeface="+mn-lt"/>
                        </a:rPr>
                        <a:t>1</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dirty="0">
                          <a:solidFill>
                            <a:srgbClr val="404040"/>
                          </a:solidFill>
                          <a:effectLst/>
                          <a:latin typeface="+mn-lt"/>
                          <a:ea typeface="+mn-ea"/>
                          <a:cs typeface="+mn-cs"/>
                        </a:rPr>
                        <a:t>Lombardia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04/06/2021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03/03/2023</a:t>
                      </a: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smtClean="0">
                          <a:solidFill>
                            <a:srgbClr val="404040"/>
                          </a:solidFill>
                          <a:latin typeface="+mn-lt"/>
                          <a:ea typeface="ＭＳ Ｐゴシック"/>
                          <a:cs typeface="+mn-cs"/>
                        </a:rPr>
                        <a:t>DAY RISTOSERVICE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204">
                <a:tc>
                  <a:txBody>
                    <a:bodyPr/>
                    <a:lstStyle/>
                    <a:p>
                      <a:pPr algn="ctr"/>
                      <a:r>
                        <a:rPr lang="it-IT" sz="1800" b="1" dirty="0">
                          <a:solidFill>
                            <a:srgbClr val="821B4C"/>
                          </a:solidFill>
                          <a:latin typeface="+mn-lt"/>
                        </a:rPr>
                        <a:t>2</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Piemonte, Valle d'Aosta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04/06/2021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 08/02/2023</a:t>
                      </a: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smtClean="0">
                          <a:solidFill>
                            <a:srgbClr val="404040"/>
                          </a:solidFill>
                          <a:latin typeface="+mn-lt"/>
                          <a:ea typeface="ＭＳ Ｐゴシック"/>
                          <a:cs typeface="+mn-cs"/>
                        </a:rPr>
                        <a:t>DAY RISTOSERVICE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598808"/>
                  </a:ext>
                </a:extLst>
              </a:tr>
              <a:tr h="345204">
                <a:tc>
                  <a:txBody>
                    <a:bodyPr/>
                    <a:lstStyle/>
                    <a:p>
                      <a:pPr algn="ctr"/>
                      <a:r>
                        <a:rPr lang="it-IT" sz="1800" b="1" dirty="0">
                          <a:solidFill>
                            <a:srgbClr val="821B4C"/>
                          </a:solidFill>
                          <a:latin typeface="+mn-lt"/>
                        </a:rPr>
                        <a:t>3</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Veneto, Friuli Venezia Giulia, Trentino Alto Adige</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29/04/2022</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06/02/2023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smtClean="0">
                          <a:solidFill>
                            <a:srgbClr val="404040"/>
                          </a:solidFill>
                          <a:latin typeface="+mn-lt"/>
                          <a:ea typeface="ＭＳ Ｐゴシック"/>
                          <a:cs typeface="+mn-cs"/>
                        </a:rPr>
                        <a:t>YES TICKET S.r.l.</a:t>
                      </a:r>
                      <a:endParaRPr lang="it-IT" sz="900" kern="1200" dirty="0">
                        <a:solidFill>
                          <a:srgbClr val="404040"/>
                        </a:solidFill>
                        <a:latin typeface="+mn-lt"/>
                        <a:ea typeface="ＭＳ Ｐゴシック"/>
                        <a:cs typeface="+mn-cs"/>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146628"/>
                  </a:ext>
                </a:extLst>
              </a:tr>
              <a:tr h="345204">
                <a:tc>
                  <a:txBody>
                    <a:bodyPr/>
                    <a:lstStyle/>
                    <a:p>
                      <a:pPr algn="ctr"/>
                      <a:r>
                        <a:rPr lang="it-IT" sz="1800" b="1" dirty="0">
                          <a:solidFill>
                            <a:srgbClr val="821B4C"/>
                          </a:solidFill>
                          <a:latin typeface="+mn-lt"/>
                        </a:rPr>
                        <a:t>4</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dirty="0">
                          <a:solidFill>
                            <a:srgbClr val="404040"/>
                          </a:solidFill>
                          <a:effectLst/>
                          <a:latin typeface="+mn-lt"/>
                          <a:ea typeface="+mn-ea"/>
                          <a:cs typeface="+mn-cs"/>
                        </a:rPr>
                        <a:t>Liguria, Sardegna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04/06/2021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03/03/2023</a:t>
                      </a: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a:solidFill>
                            <a:srgbClr val="404040"/>
                          </a:solidFill>
                          <a:latin typeface="+mn-lt"/>
                          <a:ea typeface="ＭＳ Ｐゴシック"/>
                          <a:cs typeface="+mn-cs"/>
                        </a:rPr>
                        <a:t>DAY RISTOSERVICE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928779"/>
                  </a:ext>
                </a:extLst>
              </a:tr>
              <a:tr h="345204">
                <a:tc>
                  <a:txBody>
                    <a:bodyPr/>
                    <a:lstStyle/>
                    <a:p>
                      <a:pPr algn="ctr"/>
                      <a:r>
                        <a:rPr lang="it-IT" sz="1800" b="1" dirty="0">
                          <a:solidFill>
                            <a:srgbClr val="821B4C"/>
                          </a:solidFill>
                          <a:latin typeface="+mn-lt"/>
                        </a:rPr>
                        <a:t>5</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Toscana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29/04/2022</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28/10/2023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smtClean="0">
                          <a:solidFill>
                            <a:srgbClr val="404040"/>
                          </a:solidFill>
                          <a:latin typeface="+mn-lt"/>
                          <a:ea typeface="ＭＳ Ｐゴシック"/>
                          <a:cs typeface="+mn-cs"/>
                        </a:rPr>
                        <a:t>REPAS LUNCH COUPON</a:t>
                      </a:r>
                      <a:endParaRPr lang="it-IT" sz="900" kern="1200" dirty="0">
                        <a:solidFill>
                          <a:srgbClr val="404040"/>
                        </a:solidFill>
                        <a:latin typeface="+mn-lt"/>
                        <a:ea typeface="ＭＳ Ｐゴシック"/>
                        <a:cs typeface="+mn-cs"/>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576135"/>
                  </a:ext>
                </a:extLst>
              </a:tr>
              <a:tr h="345204">
                <a:tc>
                  <a:txBody>
                    <a:bodyPr/>
                    <a:lstStyle/>
                    <a:p>
                      <a:pPr algn="ctr"/>
                      <a:r>
                        <a:rPr lang="it-IT" sz="1800" b="1" dirty="0">
                          <a:solidFill>
                            <a:srgbClr val="821B4C"/>
                          </a:solidFill>
                          <a:latin typeface="+mn-lt"/>
                        </a:rPr>
                        <a:t>6</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dirty="0">
                          <a:solidFill>
                            <a:srgbClr val="404040"/>
                          </a:solidFill>
                          <a:effectLst/>
                          <a:latin typeface="+mn-lt"/>
                          <a:ea typeface="+mn-ea"/>
                          <a:cs typeface="+mn-cs"/>
                        </a:rPr>
                        <a:t>Emilia Romagna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04/06/2021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03/03/2023</a:t>
                      </a: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smtClean="0">
                          <a:solidFill>
                            <a:srgbClr val="404040"/>
                          </a:solidFill>
                          <a:latin typeface="+mn-lt"/>
                          <a:ea typeface="ＭＳ Ｐゴシック"/>
                          <a:cs typeface="+mn-cs"/>
                        </a:rPr>
                        <a:t>REPAS LUNCH COUPON</a:t>
                      </a:r>
                      <a:endParaRPr lang="it-IT" sz="900" kern="1200" dirty="0">
                        <a:solidFill>
                          <a:srgbClr val="404040"/>
                        </a:solidFill>
                        <a:latin typeface="+mn-lt"/>
                        <a:ea typeface="ＭＳ Ｐゴシック"/>
                        <a:cs typeface="+mn-cs"/>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60562"/>
                  </a:ext>
                </a:extLst>
              </a:tr>
              <a:tr h="345204">
                <a:tc>
                  <a:txBody>
                    <a:bodyPr/>
                    <a:lstStyle/>
                    <a:p>
                      <a:pPr algn="ctr"/>
                      <a:r>
                        <a:rPr lang="it-IT" sz="1800" b="1" dirty="0">
                          <a:solidFill>
                            <a:srgbClr val="821B4C"/>
                          </a:solidFill>
                          <a:latin typeface="+mn-lt"/>
                        </a:rPr>
                        <a:t>7</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a:r>
                        <a:rPr lang="it-IT" sz="1000" b="0" kern="1200" dirty="0">
                          <a:solidFill>
                            <a:srgbClr val="404040"/>
                          </a:solidFill>
                          <a:effectLst/>
                          <a:latin typeface="+mn-lt"/>
                          <a:ea typeface="+mn-ea"/>
                          <a:cs typeface="+mn-cs"/>
                        </a:rPr>
                        <a:t>Lazio</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01/07/2021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31/03/2023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smtClean="0">
                          <a:solidFill>
                            <a:srgbClr val="404040"/>
                          </a:solidFill>
                          <a:latin typeface="+mn-lt"/>
                          <a:ea typeface="ＭＳ Ｐゴシック"/>
                          <a:cs typeface="+mn-cs"/>
                        </a:rPr>
                        <a:t>REPAS LUNCH COUPON</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800617"/>
                  </a:ext>
                </a:extLst>
              </a:tr>
              <a:tr h="345204">
                <a:tc>
                  <a:txBody>
                    <a:bodyPr/>
                    <a:lstStyle/>
                    <a:p>
                      <a:pPr algn="ctr"/>
                      <a:r>
                        <a:rPr lang="it-IT" sz="1800" b="1" dirty="0">
                          <a:solidFill>
                            <a:srgbClr val="821B4C"/>
                          </a:solidFill>
                          <a:latin typeface="+mn-lt"/>
                        </a:rPr>
                        <a:t>8</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Marche, Abruzzo, Molise, Umbria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01/07/2021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31/03/2023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EDENRED ITALIA S.r.l.</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7691936"/>
                  </a:ext>
                </a:extLst>
              </a:tr>
              <a:tr h="345204">
                <a:tc>
                  <a:txBody>
                    <a:bodyPr/>
                    <a:lstStyle/>
                    <a:p>
                      <a:pPr algn="ctr"/>
                      <a:r>
                        <a:rPr lang="it-IT" sz="1800" b="1" dirty="0">
                          <a:solidFill>
                            <a:srgbClr val="821B4C"/>
                          </a:solidFill>
                          <a:latin typeface="+mn-lt"/>
                        </a:rPr>
                        <a:t>9</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Campania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21/05/2021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08/02/2023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EDENRED ITALIA S.r.l.</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67651"/>
                  </a:ext>
                </a:extLst>
              </a:tr>
              <a:tr h="346225">
                <a:tc>
                  <a:txBody>
                    <a:bodyPr/>
                    <a:lstStyle/>
                    <a:p>
                      <a:pPr algn="ctr"/>
                      <a:r>
                        <a:rPr lang="it-IT" sz="1800" b="1" dirty="0">
                          <a:solidFill>
                            <a:srgbClr val="821B4C"/>
                          </a:solidFill>
                          <a:latin typeface="+mn-lt"/>
                        </a:rPr>
                        <a:t>10</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indent="0" algn="l"/>
                      <a:r>
                        <a:rPr lang="it-IT" sz="1000" b="0" kern="1200" dirty="0">
                          <a:solidFill>
                            <a:srgbClr val="404040"/>
                          </a:solidFill>
                          <a:effectLst/>
                          <a:latin typeface="+mn-lt"/>
                          <a:ea typeface="+mn-ea"/>
                          <a:cs typeface="+mn-cs"/>
                        </a:rPr>
                        <a:t>Puglia, Basilicata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21/05/2021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17/02/2023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DAY RISTOSERVICE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606834"/>
                  </a:ext>
                </a:extLst>
              </a:tr>
              <a:tr h="345204">
                <a:tc>
                  <a:txBody>
                    <a:bodyPr/>
                    <a:lstStyle/>
                    <a:p>
                      <a:pPr algn="ctr"/>
                      <a:r>
                        <a:rPr lang="it-IT" sz="1800" b="1" dirty="0">
                          <a:solidFill>
                            <a:srgbClr val="821B4C"/>
                          </a:solidFill>
                          <a:latin typeface="+mn-lt"/>
                        </a:rPr>
                        <a:t>11</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Calabria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21/05/2021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20/02/2023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EP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995078"/>
                  </a:ext>
                </a:extLst>
              </a:tr>
              <a:tr h="223873">
                <a:tc>
                  <a:txBody>
                    <a:bodyPr/>
                    <a:lstStyle/>
                    <a:p>
                      <a:pPr algn="ctr"/>
                      <a:r>
                        <a:rPr lang="it-IT" sz="1800" b="1" dirty="0">
                          <a:solidFill>
                            <a:srgbClr val="821B4C"/>
                          </a:solidFill>
                          <a:latin typeface="+mn-lt"/>
                        </a:rPr>
                        <a:t>12</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Sicilia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21/05/2021</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 20/02/2023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EDENRED ITALIA S.r.l.</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181854"/>
                  </a:ext>
                </a:extLst>
              </a:tr>
            </a:tbl>
          </a:graphicData>
        </a:graphic>
      </p:graphicFrame>
      <p:sp>
        <p:nvSpPr>
          <p:cNvPr id="6" name="CasellaDiTesto 5">
            <a:extLst>
              <a:ext uri="{FF2B5EF4-FFF2-40B4-BE49-F238E27FC236}">
                <a16:creationId xmlns:a16="http://schemas.microsoft.com/office/drawing/2014/main" id="{1AE2C511-57C5-4E83-A1DF-017A6043859B}"/>
              </a:ext>
            </a:extLst>
          </p:cNvPr>
          <p:cNvSpPr txBox="1"/>
          <p:nvPr/>
        </p:nvSpPr>
        <p:spPr>
          <a:xfrm>
            <a:off x="494606" y="900311"/>
            <a:ext cx="502806" cy="584775"/>
          </a:xfrm>
          <a:prstGeom prst="rect">
            <a:avLst/>
          </a:prstGeom>
          <a:noFill/>
        </p:spPr>
        <p:txBody>
          <a:bodyPr wrap="square">
            <a:spAutoFit/>
          </a:bodyPr>
          <a:lstStyle/>
          <a:p>
            <a:r>
              <a:rPr lang="it-IT" sz="1200" b="1" dirty="0">
                <a:solidFill>
                  <a:srgbClr val="313840"/>
                </a:solidFill>
              </a:rPr>
              <a:t>Lotti</a:t>
            </a:r>
          </a:p>
          <a:p>
            <a:pPr algn="ctr">
              <a:spcAft>
                <a:spcPts val="450"/>
              </a:spcAft>
            </a:pPr>
            <a:r>
              <a:rPr lang="it-IT" dirty="0">
                <a:solidFill>
                  <a:srgbClr val="313840"/>
                </a:solidFill>
              </a:rPr>
              <a:t>15</a:t>
            </a:r>
            <a:endParaRPr lang="it-IT" sz="1200" dirty="0">
              <a:solidFill>
                <a:srgbClr val="313840"/>
              </a:solidFill>
            </a:endParaRPr>
          </a:p>
        </p:txBody>
      </p:sp>
      <p:sp>
        <p:nvSpPr>
          <p:cNvPr id="45" name="CasellaDiTesto 44">
            <a:extLst>
              <a:ext uri="{FF2B5EF4-FFF2-40B4-BE49-F238E27FC236}">
                <a16:creationId xmlns:a16="http://schemas.microsoft.com/office/drawing/2014/main" id="{139BA4FC-CBFF-45B1-BA6B-0FA764ECD9CE}"/>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6" name="Picture 14" descr="Anteprima immagine">
            <a:extLst>
              <a:ext uri="{FF2B5EF4-FFF2-40B4-BE49-F238E27FC236}">
                <a16:creationId xmlns:a16="http://schemas.microsoft.com/office/drawing/2014/main" id="{0D610A50-0AC6-499C-96DC-FCE83D342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7" name="CasellaDiTesto 46">
            <a:extLst>
              <a:ext uri="{FF2B5EF4-FFF2-40B4-BE49-F238E27FC236}">
                <a16:creationId xmlns:a16="http://schemas.microsoft.com/office/drawing/2014/main" id="{07606FB9-E848-4B53-8B5E-6B85F174EC92}"/>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8" name="Picture 8" descr="Anteprima immagine">
            <a:extLst>
              <a:ext uri="{FF2B5EF4-FFF2-40B4-BE49-F238E27FC236}">
                <a16:creationId xmlns:a16="http://schemas.microsoft.com/office/drawing/2014/main" id="{8EA4C73E-EC0D-4C68-B794-308AA8368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9" name="CasellaDiTesto 48">
            <a:extLst>
              <a:ext uri="{FF2B5EF4-FFF2-40B4-BE49-F238E27FC236}">
                <a16:creationId xmlns:a16="http://schemas.microsoft.com/office/drawing/2014/main" id="{8099AE85-A6D8-44D3-BAFD-7B648E3E9C27}"/>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50" name="Picture 4">
            <a:extLst>
              <a:ext uri="{FF2B5EF4-FFF2-40B4-BE49-F238E27FC236}">
                <a16:creationId xmlns:a16="http://schemas.microsoft.com/office/drawing/2014/main" id="{3181153A-C18B-45D6-BE40-3195F8E02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1" name="CasellaDiTesto 50">
            <a:extLst>
              <a:ext uri="{FF2B5EF4-FFF2-40B4-BE49-F238E27FC236}">
                <a16:creationId xmlns:a16="http://schemas.microsoft.com/office/drawing/2014/main" id="{5A17DB21-E964-4FEB-BAD7-3DC6CDB9F8EB}"/>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52" name="Picture 10" descr="Anteprima immagine">
            <a:extLst>
              <a:ext uri="{FF2B5EF4-FFF2-40B4-BE49-F238E27FC236}">
                <a16:creationId xmlns:a16="http://schemas.microsoft.com/office/drawing/2014/main" id="{53DD6E3A-F5B9-4E7D-AB6A-68BE28174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3" name="CasellaDiTesto 52">
            <a:extLst>
              <a:ext uri="{FF2B5EF4-FFF2-40B4-BE49-F238E27FC236}">
                <a16:creationId xmlns:a16="http://schemas.microsoft.com/office/drawing/2014/main" id="{2A2FB428-9FD8-4A64-8352-8D8F50001320}"/>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4" name="Picture 18" descr="Anteprima immagine">
            <a:extLst>
              <a:ext uri="{FF2B5EF4-FFF2-40B4-BE49-F238E27FC236}">
                <a16:creationId xmlns:a16="http://schemas.microsoft.com/office/drawing/2014/main" id="{F70D1AD9-4787-4244-BA84-CB880F3CF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5" name="CasellaDiTesto 54">
            <a:extLst>
              <a:ext uri="{FF2B5EF4-FFF2-40B4-BE49-F238E27FC236}">
                <a16:creationId xmlns:a16="http://schemas.microsoft.com/office/drawing/2014/main" id="{EEB40AF9-1E22-4E86-9A0E-9438891183F0}"/>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6"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69" name="CasellaDiTesto 68">
            <a:extLst>
              <a:ext uri="{FF2B5EF4-FFF2-40B4-BE49-F238E27FC236}">
                <a16:creationId xmlns:a16="http://schemas.microsoft.com/office/drawing/2014/main" id="{FCF39117-7228-4EE8-90F6-0F3DC976A154}"/>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70" name="Picture 16" descr="Anteprima immagine">
            <a:extLst>
              <a:ext uri="{FF2B5EF4-FFF2-40B4-BE49-F238E27FC236}">
                <a16:creationId xmlns:a16="http://schemas.microsoft.com/office/drawing/2014/main" id="{4F46DAE9-7977-410E-AC0E-D798567C2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71" name="CasellaDiTesto 70">
            <a:extLst>
              <a:ext uri="{FF2B5EF4-FFF2-40B4-BE49-F238E27FC236}">
                <a16:creationId xmlns:a16="http://schemas.microsoft.com/office/drawing/2014/main" id="{CA864338-AF76-42B3-923A-48761EF4316B}"/>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grpSp>
        <p:nvGrpSpPr>
          <p:cNvPr id="72" name="Elemento grafico 24">
            <a:extLst>
              <a:ext uri="{FF2B5EF4-FFF2-40B4-BE49-F238E27FC236}">
                <a16:creationId xmlns:a16="http://schemas.microsoft.com/office/drawing/2014/main" id="{4E529F69-36B5-43BF-8E16-C52B862D7819}"/>
              </a:ext>
            </a:extLst>
          </p:cNvPr>
          <p:cNvGrpSpPr/>
          <p:nvPr/>
        </p:nvGrpSpPr>
        <p:grpSpPr>
          <a:xfrm>
            <a:off x="1128732" y="1161498"/>
            <a:ext cx="188223" cy="199541"/>
            <a:chOff x="9654363" y="2195816"/>
            <a:chExt cx="188223" cy="199541"/>
          </a:xfrm>
          <a:noFill/>
        </p:grpSpPr>
        <p:sp>
          <p:nvSpPr>
            <p:cNvPr id="73" name="Figura a mano libera: forma 20">
              <a:extLst>
                <a:ext uri="{FF2B5EF4-FFF2-40B4-BE49-F238E27FC236}">
                  <a16:creationId xmlns:a16="http://schemas.microsoft.com/office/drawing/2014/main" id="{BA07A60E-2FBD-42E9-84CB-ACDE026F84F4}"/>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74" name="Figura a mano libera: forma 21">
              <a:extLst>
                <a:ext uri="{FF2B5EF4-FFF2-40B4-BE49-F238E27FC236}">
                  <a16:creationId xmlns:a16="http://schemas.microsoft.com/office/drawing/2014/main" id="{7ED49B3E-1056-442C-9A3B-BD338623EDB5}"/>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75" name="Figura a mano libera: forma 22">
              <a:extLst>
                <a:ext uri="{FF2B5EF4-FFF2-40B4-BE49-F238E27FC236}">
                  <a16:creationId xmlns:a16="http://schemas.microsoft.com/office/drawing/2014/main" id="{C54411D1-947D-494E-A7D4-9F24FE551F3C}"/>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76" name="Figura a mano libera: forma 23">
              <a:extLst>
                <a:ext uri="{FF2B5EF4-FFF2-40B4-BE49-F238E27FC236}">
                  <a16:creationId xmlns:a16="http://schemas.microsoft.com/office/drawing/2014/main" id="{02ABC694-05A6-4CC4-B66D-BC4BDCC2A232}"/>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77" name="Figura a mano libera: forma 24">
              <a:extLst>
                <a:ext uri="{FF2B5EF4-FFF2-40B4-BE49-F238E27FC236}">
                  <a16:creationId xmlns:a16="http://schemas.microsoft.com/office/drawing/2014/main" id="{37908BCC-DC7F-4546-A0AA-24818433AB7F}"/>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78" name="Figura a mano libera: forma 25">
              <a:extLst>
                <a:ext uri="{FF2B5EF4-FFF2-40B4-BE49-F238E27FC236}">
                  <a16:creationId xmlns:a16="http://schemas.microsoft.com/office/drawing/2014/main" id="{41277142-C2A7-4E67-8083-9AB24E403FEC}"/>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79" name="Figura a mano libera: forma 26">
              <a:extLst>
                <a:ext uri="{FF2B5EF4-FFF2-40B4-BE49-F238E27FC236}">
                  <a16:creationId xmlns:a16="http://schemas.microsoft.com/office/drawing/2014/main" id="{C556BDD9-EC0F-4CC1-A651-E60A8C371E95}"/>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80" name="Figura a mano libera: forma 27">
              <a:extLst>
                <a:ext uri="{FF2B5EF4-FFF2-40B4-BE49-F238E27FC236}">
                  <a16:creationId xmlns:a16="http://schemas.microsoft.com/office/drawing/2014/main" id="{FF8D9C92-2493-4810-8E36-F5249CE1429E}"/>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sp>
        <p:nvSpPr>
          <p:cNvPr id="81" name="CasellaDiTesto 80">
            <a:extLst>
              <a:ext uri="{FF2B5EF4-FFF2-40B4-BE49-F238E27FC236}">
                <a16:creationId xmlns:a16="http://schemas.microsoft.com/office/drawing/2014/main" id="{FF282027-FB15-4D98-963A-7007E7B816CC}"/>
              </a:ext>
            </a:extLst>
          </p:cNvPr>
          <p:cNvSpPr txBox="1"/>
          <p:nvPr/>
        </p:nvSpPr>
        <p:spPr>
          <a:xfrm>
            <a:off x="1351588" y="1160523"/>
            <a:ext cx="1944216" cy="246221"/>
          </a:xfrm>
          <a:prstGeom prst="rect">
            <a:avLst/>
          </a:prstGeom>
          <a:noFill/>
        </p:spPr>
        <p:txBody>
          <a:bodyPr wrap="square">
            <a:spAutoFit/>
          </a:bodyPr>
          <a:lstStyle/>
          <a:p>
            <a:r>
              <a:rPr lang="it-IT" sz="1000" b="1" dirty="0">
                <a:solidFill>
                  <a:srgbClr val="404040"/>
                </a:solidFill>
                <a:latin typeface="+mn-lt"/>
              </a:rPr>
              <a:t>GEOGRAFICI</a:t>
            </a:r>
            <a:endParaRPr lang="it-IT" sz="1000" b="1" dirty="0"/>
          </a:p>
        </p:txBody>
      </p:sp>
      <p:pic>
        <p:nvPicPr>
          <p:cNvPr id="58" name="Picture 4">
            <a:extLst>
              <a:ext uri="{FF2B5EF4-FFF2-40B4-BE49-F238E27FC236}">
                <a16:creationId xmlns:a16="http://schemas.microsoft.com/office/drawing/2014/main" id="{3181153A-C18B-45D6-BE40-3195F8E02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843" y="3446962"/>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2717934"/>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2349342"/>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5274201"/>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4905609"/>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6034024"/>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5665432"/>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3086739"/>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1953382"/>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4164516"/>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3795924"/>
            <a:ext cx="173077" cy="180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Anteprima immagine">
            <a:extLst>
              <a:ext uri="{FF2B5EF4-FFF2-40B4-BE49-F238E27FC236}">
                <a16:creationId xmlns:a16="http://schemas.microsoft.com/office/drawing/2014/main" id="{A2A350AE-FD4A-431A-BB33-E125A818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305" y="4555747"/>
            <a:ext cx="17307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9143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AB56A7-1C4D-43E1-8033-912385B285DA}"/>
              </a:ext>
            </a:extLst>
          </p:cNvPr>
          <p:cNvSpPr>
            <a:spLocks noGrp="1"/>
          </p:cNvSpPr>
          <p:nvPr>
            <p:ph type="title"/>
          </p:nvPr>
        </p:nvSpPr>
        <p:spPr>
          <a:xfrm>
            <a:off x="4482604" y="7005826"/>
            <a:ext cx="5805347" cy="401167"/>
          </a:xfrm>
        </p:spPr>
        <p:txBody>
          <a:bodyPr anchor="t"/>
          <a:lstStyle/>
          <a:p>
            <a:r>
              <a:rPr lang="it-IT" dirty="0"/>
              <a:t>Buoni pasto 9 (3/3)</a:t>
            </a:r>
          </a:p>
        </p:txBody>
      </p:sp>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450157" y="1620000"/>
          <a:ext cx="9830794" cy="1452120"/>
        </p:xfrm>
        <a:graphic>
          <a:graphicData uri="http://schemas.openxmlformats.org/drawingml/2006/table">
            <a:tbl>
              <a:tblPr bandRow="1">
                <a:tableStyleId>{2D5ABB26-0587-4C30-8999-92F81FD0307C}</a:tableStyleId>
              </a:tblPr>
              <a:tblGrid>
                <a:gridCol w="57606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988833">
                  <a:extLst>
                    <a:ext uri="{9D8B030D-6E8A-4147-A177-3AD203B41FA5}">
                      <a16:colId xmlns:a16="http://schemas.microsoft.com/office/drawing/2014/main" val="20002"/>
                    </a:ext>
                  </a:extLst>
                </a:gridCol>
                <a:gridCol w="932849">
                  <a:extLst>
                    <a:ext uri="{9D8B030D-6E8A-4147-A177-3AD203B41FA5}">
                      <a16:colId xmlns:a16="http://schemas.microsoft.com/office/drawing/2014/main" val="20003"/>
                    </a:ext>
                  </a:extLst>
                </a:gridCol>
                <a:gridCol w="670606">
                  <a:extLst>
                    <a:ext uri="{9D8B030D-6E8A-4147-A177-3AD203B41FA5}">
                      <a16:colId xmlns:a16="http://schemas.microsoft.com/office/drawing/2014/main" val="2670798473"/>
                    </a:ext>
                  </a:extLst>
                </a:gridCol>
                <a:gridCol w="2702003">
                  <a:extLst>
                    <a:ext uri="{9D8B030D-6E8A-4147-A177-3AD203B41FA5}">
                      <a16:colId xmlns:a16="http://schemas.microsoft.com/office/drawing/2014/main" val="20004"/>
                    </a:ext>
                  </a:extLst>
                </a:gridCol>
              </a:tblGrid>
              <a:tr h="212588">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Lotto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Attivazione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Scadenza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marL="0" marR="0" lvl="0" indent="0" algn="l" defTabSz="497937" rtl="0" eaLnBrk="1" fontAlgn="auto" latinLnBrk="0" hangingPunct="1">
                        <a:lnSpc>
                          <a:spcPct val="100000"/>
                        </a:lnSpc>
                        <a:spcBef>
                          <a:spcPts val="0"/>
                        </a:spcBef>
                        <a:spcAft>
                          <a:spcPts val="0"/>
                        </a:spcAft>
                        <a:buClrTx/>
                        <a:buSzTx/>
                        <a:buFontTx/>
                        <a:buNone/>
                        <a:tabLst/>
                        <a:defRPr/>
                      </a:pPr>
                      <a:r>
                        <a:rPr lang="it-IT" sz="1100" dirty="0">
                          <a:solidFill>
                            <a:srgbClr val="404040"/>
                          </a:solidFill>
                          <a:latin typeface="+mn-lt"/>
                        </a:rPr>
                        <a:t>Fornitori</a:t>
                      </a:r>
                      <a:endParaRPr kumimoji="0" lang="it-IT" sz="1100" b="0" i="0" u="none" strike="noStrike" kern="1200" cap="none" spc="0" normalizeH="0" baseline="0" noProof="0" dirty="0">
                        <a:ln>
                          <a:noFill/>
                        </a:ln>
                        <a:solidFill>
                          <a:srgbClr val="404040"/>
                        </a:solidFill>
                        <a:effectLst/>
                        <a:uLnTx/>
                        <a:uFillTx/>
                        <a:latin typeface="Calibri"/>
                        <a:ea typeface="+mn-ea"/>
                        <a:cs typeface="+mn-cs"/>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5155">
                <a:tc>
                  <a:txBody>
                    <a:bodyPr/>
                    <a:lstStyle/>
                    <a:p>
                      <a:pPr algn="ctr"/>
                      <a:r>
                        <a:rPr lang="it-IT" sz="1800" b="1" dirty="0">
                          <a:solidFill>
                            <a:srgbClr val="821B4C"/>
                          </a:solidFill>
                          <a:latin typeface="+mn-lt"/>
                        </a:rPr>
                        <a:t>13</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Lotto accessorio NORD: Lotto 1 (Lombardia); Lotto 2 (Piemonte e Valle d'Aosta); Lotto 3 (Veneto, Friuli VG, Trentino AA); Lotto 4 (Liguria, Sardegna); Lotto 5 (Toscana); Lotto 6 (Emilia Romagna)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15/02/2023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14/08/2024</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indent="0" algn="l" defTabSz="497937" rtl="0" eaLnBrk="1" fontAlgn="auto" latinLnBrk="0" hangingPunct="1">
                        <a:lnSpc>
                          <a:spcPct val="100000"/>
                        </a:lnSpc>
                        <a:spcBef>
                          <a:spcPts val="0"/>
                        </a:spcBef>
                        <a:spcAft>
                          <a:spcPts val="0"/>
                        </a:spcAft>
                        <a:buClrTx/>
                        <a:buSzTx/>
                        <a:buFontTx/>
                        <a:buNone/>
                        <a:tabLst/>
                        <a:defRPr/>
                      </a:pPr>
                      <a:r>
                        <a:rPr lang="it-IT" sz="900" kern="1200" dirty="0">
                          <a:solidFill>
                            <a:srgbClr val="404040"/>
                          </a:solidFill>
                          <a:latin typeface="+mn-lt"/>
                          <a:ea typeface="ＭＳ Ｐゴシック"/>
                          <a:cs typeface="+mn-cs"/>
                        </a:rPr>
                        <a:t>EP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92421"/>
                  </a:ext>
                </a:extLst>
              </a:tr>
              <a:tr h="301896">
                <a:tc>
                  <a:txBody>
                    <a:bodyPr/>
                    <a:lstStyle/>
                    <a:p>
                      <a:pPr algn="ctr"/>
                      <a:r>
                        <a:rPr lang="it-IT" sz="1800" b="1" dirty="0">
                          <a:solidFill>
                            <a:srgbClr val="821B4C"/>
                          </a:solidFill>
                          <a:latin typeface="+mn-lt"/>
                        </a:rPr>
                        <a:t>14</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Lotto accessorio CENTRO: Lotto 7 (Lazio); Lotto 8 (Marche, Abruzzo, Molise, Umbria)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31/03/2023</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ea typeface="ＭＳ Ｐゴシック"/>
                          <a:cs typeface="+mn-cs"/>
                        </a:rPr>
                        <a:t>30/09/2024</a:t>
                      </a:r>
                      <a:endParaRPr lang="it-IT" sz="1000" b="0" kern="120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a:solidFill>
                            <a:srgbClr val="404040"/>
                          </a:solidFill>
                          <a:latin typeface="+mn-lt"/>
                          <a:ea typeface="ＭＳ Ｐゴシック"/>
                          <a:cs typeface="+mn-cs"/>
                        </a:rPr>
                        <a:t>EP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045277"/>
                  </a:ext>
                </a:extLst>
              </a:tr>
              <a:tr h="301896">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ctr"/>
                      <a:r>
                        <a:rPr lang="it-IT" sz="1800" b="1" dirty="0">
                          <a:solidFill>
                            <a:srgbClr val="821B4C"/>
                          </a:solidFill>
                          <a:latin typeface="+mn-lt"/>
                        </a:rPr>
                        <a:t>15</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497937" rtl="0" eaLnBrk="1" fontAlgn="auto" latinLnBrk="0" hangingPunct="1">
                        <a:lnSpc>
                          <a:spcPct val="100000"/>
                        </a:lnSpc>
                        <a:spcBef>
                          <a:spcPts val="0"/>
                        </a:spcBef>
                        <a:spcAft>
                          <a:spcPts val="0"/>
                        </a:spcAft>
                        <a:buClrTx/>
                        <a:buSzTx/>
                        <a:buFontTx/>
                        <a:buNone/>
                        <a:tabLst/>
                        <a:defRPr/>
                      </a:pPr>
                      <a:r>
                        <a:rPr lang="it-IT" sz="1000" b="0" kern="1200" noProof="0" dirty="0">
                          <a:solidFill>
                            <a:srgbClr val="404040"/>
                          </a:solidFill>
                          <a:effectLst/>
                          <a:latin typeface="+mn-lt"/>
                          <a:ea typeface="+mn-ea"/>
                          <a:cs typeface="+mn-cs"/>
                        </a:rPr>
                        <a:t>Lotto accessorio SUD: Lotto 9 (Campania); Lotto 10 (Puglia, Basilicata); Lotto 11 (Calabria); Lotto 12 (Sicilia)</a:t>
                      </a: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noProof="0" dirty="0" smtClean="0">
                          <a:solidFill>
                            <a:srgbClr val="404040"/>
                          </a:solidFill>
                          <a:latin typeface="+mn-lt"/>
                          <a:ea typeface="ＭＳ Ｐゴシック"/>
                          <a:cs typeface="+mn-cs"/>
                        </a:rPr>
                        <a:t>15/02/2023</a:t>
                      </a:r>
                      <a:endParaRPr lang="it-IT" sz="1000" b="0" kern="1200" noProof="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0" kern="1200" noProof="0" dirty="0" smtClean="0">
                          <a:solidFill>
                            <a:srgbClr val="404040"/>
                          </a:solidFill>
                          <a:latin typeface="+mn-lt"/>
                          <a:ea typeface="ＭＳ Ｐゴシック"/>
                          <a:cs typeface="+mn-cs"/>
                        </a:rPr>
                        <a:t>03/07/2023</a:t>
                      </a:r>
                      <a:endParaRPr lang="it-IT" sz="1000" b="0" kern="1200" noProof="0" dirty="0">
                        <a:solidFill>
                          <a:srgbClr val="404040"/>
                        </a:solidFill>
                        <a:latin typeface="+mn-lt"/>
                        <a:ea typeface="ＭＳ Ｐゴシック"/>
                        <a:cs typeface="+mn-cs"/>
                      </a:endParaRPr>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marL="0" marR="0" marT="0" marB="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92075" marR="0" indent="0" algn="l" defTabSz="497937" rtl="0" eaLnBrk="1" fontAlgn="auto" latinLnBrk="0" hangingPunct="1">
                        <a:lnSpc>
                          <a:spcPct val="100000"/>
                        </a:lnSpc>
                        <a:spcBef>
                          <a:spcPts val="0"/>
                        </a:spcBef>
                        <a:spcAft>
                          <a:spcPts val="0"/>
                        </a:spcAft>
                        <a:buClr>
                          <a:srgbClr val="821B4C"/>
                        </a:buClr>
                        <a:buSzTx/>
                        <a:buFont typeface="+mj-lt"/>
                        <a:buNone/>
                        <a:tabLst/>
                        <a:defRPr/>
                      </a:pPr>
                      <a:r>
                        <a:rPr lang="it-IT" sz="900" kern="1200" dirty="0">
                          <a:solidFill>
                            <a:srgbClr val="404040"/>
                          </a:solidFill>
                          <a:latin typeface="+mn-lt"/>
                          <a:ea typeface="ＭＳ Ｐゴシック"/>
                          <a:cs typeface="+mn-cs"/>
                        </a:rPr>
                        <a:t>EP S.p.A.</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CasellaDiTesto 7">
            <a:extLst>
              <a:ext uri="{FF2B5EF4-FFF2-40B4-BE49-F238E27FC236}">
                <a16:creationId xmlns:a16="http://schemas.microsoft.com/office/drawing/2014/main" id="{1AE2C511-57C5-4E83-A1DF-017A6043859B}"/>
              </a:ext>
            </a:extLst>
          </p:cNvPr>
          <p:cNvSpPr txBox="1"/>
          <p:nvPr/>
        </p:nvSpPr>
        <p:spPr>
          <a:xfrm>
            <a:off x="494606" y="900311"/>
            <a:ext cx="502806" cy="584775"/>
          </a:xfrm>
          <a:prstGeom prst="rect">
            <a:avLst/>
          </a:prstGeom>
          <a:noFill/>
        </p:spPr>
        <p:txBody>
          <a:bodyPr wrap="square">
            <a:spAutoFit/>
          </a:bodyPr>
          <a:lstStyle/>
          <a:p>
            <a:r>
              <a:rPr lang="it-IT" sz="1200" b="1" dirty="0">
                <a:solidFill>
                  <a:srgbClr val="313840"/>
                </a:solidFill>
              </a:rPr>
              <a:t>Lotti</a:t>
            </a:r>
          </a:p>
          <a:p>
            <a:pPr algn="ctr">
              <a:spcAft>
                <a:spcPts val="450"/>
              </a:spcAft>
            </a:pPr>
            <a:r>
              <a:rPr lang="it-IT" dirty="0">
                <a:solidFill>
                  <a:srgbClr val="313840"/>
                </a:solidFill>
              </a:rPr>
              <a:t>15</a:t>
            </a:r>
            <a:endParaRPr lang="it-IT" sz="1200" dirty="0">
              <a:solidFill>
                <a:srgbClr val="313840"/>
              </a:solidFill>
            </a:endParaRPr>
          </a:p>
        </p:txBody>
      </p:sp>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a:solidFill>
            <a:srgbClr val="AAB964"/>
          </a:solidFill>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1" name="CasellaDiTesto 40">
            <a:extLst>
              <a:ext uri="{FF2B5EF4-FFF2-40B4-BE49-F238E27FC236}">
                <a16:creationId xmlns:a16="http://schemas.microsoft.com/office/drawing/2014/main" id="{B256831C-2A05-4E81-962B-43107BE3DE21}"/>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2" name="Picture 14" descr="Anteprima immagine">
            <a:extLst>
              <a:ext uri="{FF2B5EF4-FFF2-40B4-BE49-F238E27FC236}">
                <a16:creationId xmlns:a16="http://schemas.microsoft.com/office/drawing/2014/main" id="{8BAB6E34-62D2-4D49-884D-CE16C8646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7" name="CasellaDiTesto 46">
            <a:extLst>
              <a:ext uri="{FF2B5EF4-FFF2-40B4-BE49-F238E27FC236}">
                <a16:creationId xmlns:a16="http://schemas.microsoft.com/office/drawing/2014/main" id="{4E6FCCC6-2167-4D25-8ED0-835DD3C8F90E}"/>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8" name="Picture 8" descr="Anteprima immagine">
            <a:extLst>
              <a:ext uri="{FF2B5EF4-FFF2-40B4-BE49-F238E27FC236}">
                <a16:creationId xmlns:a16="http://schemas.microsoft.com/office/drawing/2014/main" id="{C563F36F-D3DB-4A18-A7A3-346B6FEBE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7" name="CasellaDiTesto 56">
            <a:extLst>
              <a:ext uri="{FF2B5EF4-FFF2-40B4-BE49-F238E27FC236}">
                <a16:creationId xmlns:a16="http://schemas.microsoft.com/office/drawing/2014/main" id="{7C156F23-08B1-4E12-8045-AA1221B651D1}"/>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58" name="Picture 4">
            <a:extLst>
              <a:ext uri="{FF2B5EF4-FFF2-40B4-BE49-F238E27FC236}">
                <a16:creationId xmlns:a16="http://schemas.microsoft.com/office/drawing/2014/main" id="{2BADA82F-4206-4F5B-9793-E4F92167E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5F7E291B-A7D8-4391-8A17-9BFCBD87F5F3}"/>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60" name="Picture 10" descr="Anteprima immagine">
            <a:extLst>
              <a:ext uri="{FF2B5EF4-FFF2-40B4-BE49-F238E27FC236}">
                <a16:creationId xmlns:a16="http://schemas.microsoft.com/office/drawing/2014/main" id="{CFDCF901-5C15-4F9D-A016-888945626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61" name="CasellaDiTesto 60">
            <a:extLst>
              <a:ext uri="{FF2B5EF4-FFF2-40B4-BE49-F238E27FC236}">
                <a16:creationId xmlns:a16="http://schemas.microsoft.com/office/drawing/2014/main" id="{1133161A-F38D-4BA4-AAD6-CAF772DAC66A}"/>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62" name="Picture 18" descr="Anteprima immagine">
            <a:extLst>
              <a:ext uri="{FF2B5EF4-FFF2-40B4-BE49-F238E27FC236}">
                <a16:creationId xmlns:a16="http://schemas.microsoft.com/office/drawing/2014/main" id="{D82161C9-C7B2-4A65-8D9C-770B94E57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7FB9EC0D-76D1-4150-8487-A761682D4275}"/>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64" name="Picture 12" descr="Anteprima immagine">
            <a:extLst>
              <a:ext uri="{FF2B5EF4-FFF2-40B4-BE49-F238E27FC236}">
                <a16:creationId xmlns:a16="http://schemas.microsoft.com/office/drawing/2014/main" id="{423F0031-211F-4B11-AE2E-12F83007C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65" name="CasellaDiTesto 64">
            <a:extLst>
              <a:ext uri="{FF2B5EF4-FFF2-40B4-BE49-F238E27FC236}">
                <a16:creationId xmlns:a16="http://schemas.microsoft.com/office/drawing/2014/main" id="{9F9C7179-7EE6-48F3-B58F-1AC1A893F0DD}"/>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66" name="Picture 16" descr="Anteprima immagine">
            <a:extLst>
              <a:ext uri="{FF2B5EF4-FFF2-40B4-BE49-F238E27FC236}">
                <a16:creationId xmlns:a16="http://schemas.microsoft.com/office/drawing/2014/main" id="{4B82DA02-5096-4529-A69F-30C3E155CE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67" name="CasellaDiTesto 66">
            <a:extLst>
              <a:ext uri="{FF2B5EF4-FFF2-40B4-BE49-F238E27FC236}">
                <a16:creationId xmlns:a16="http://schemas.microsoft.com/office/drawing/2014/main" id="{33FB44D7-578C-4A10-9F98-74D3DF85A388}"/>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grpSp>
        <p:nvGrpSpPr>
          <p:cNvPr id="36" name="Elemento grafico 24">
            <a:extLst>
              <a:ext uri="{FF2B5EF4-FFF2-40B4-BE49-F238E27FC236}">
                <a16:creationId xmlns:a16="http://schemas.microsoft.com/office/drawing/2014/main" id="{55EBDF64-1DD4-40DA-A3F1-D88D4B7E7D11}"/>
              </a:ext>
            </a:extLst>
          </p:cNvPr>
          <p:cNvGrpSpPr/>
          <p:nvPr/>
        </p:nvGrpSpPr>
        <p:grpSpPr>
          <a:xfrm>
            <a:off x="1128732" y="1161498"/>
            <a:ext cx="188223" cy="199541"/>
            <a:chOff x="9654363" y="2195816"/>
            <a:chExt cx="188223" cy="199541"/>
          </a:xfrm>
          <a:noFill/>
        </p:grpSpPr>
        <p:sp>
          <p:nvSpPr>
            <p:cNvPr id="68" name="Figura a mano libera: forma 20">
              <a:extLst>
                <a:ext uri="{FF2B5EF4-FFF2-40B4-BE49-F238E27FC236}">
                  <a16:creationId xmlns:a16="http://schemas.microsoft.com/office/drawing/2014/main" id="{F85EE531-C32B-4BD3-9770-0258B9CD6828}"/>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69" name="Figura a mano libera: forma 21">
              <a:extLst>
                <a:ext uri="{FF2B5EF4-FFF2-40B4-BE49-F238E27FC236}">
                  <a16:creationId xmlns:a16="http://schemas.microsoft.com/office/drawing/2014/main" id="{FA367D97-6000-45EC-BC38-C254CB2680C3}"/>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70" name="Figura a mano libera: forma 22">
              <a:extLst>
                <a:ext uri="{FF2B5EF4-FFF2-40B4-BE49-F238E27FC236}">
                  <a16:creationId xmlns:a16="http://schemas.microsoft.com/office/drawing/2014/main" id="{B51551CF-9D24-4E50-B072-5F0EFD2F2872}"/>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71" name="Figura a mano libera: forma 23">
              <a:extLst>
                <a:ext uri="{FF2B5EF4-FFF2-40B4-BE49-F238E27FC236}">
                  <a16:creationId xmlns:a16="http://schemas.microsoft.com/office/drawing/2014/main" id="{B014877A-654C-41C6-A1FD-38B8FE7549FE}"/>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72" name="Figura a mano libera: forma 24">
              <a:extLst>
                <a:ext uri="{FF2B5EF4-FFF2-40B4-BE49-F238E27FC236}">
                  <a16:creationId xmlns:a16="http://schemas.microsoft.com/office/drawing/2014/main" id="{41E11A25-03AF-4C0E-9AD1-4E13F1E6E805}"/>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73" name="Figura a mano libera: forma 25">
              <a:extLst>
                <a:ext uri="{FF2B5EF4-FFF2-40B4-BE49-F238E27FC236}">
                  <a16:creationId xmlns:a16="http://schemas.microsoft.com/office/drawing/2014/main" id="{61AECF16-5E17-4299-A4CB-4C66F236FE20}"/>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74" name="Figura a mano libera: forma 26">
              <a:extLst>
                <a:ext uri="{FF2B5EF4-FFF2-40B4-BE49-F238E27FC236}">
                  <a16:creationId xmlns:a16="http://schemas.microsoft.com/office/drawing/2014/main" id="{420511B9-AA8F-4B7C-9496-58D73DC11C8E}"/>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75" name="Figura a mano libera: forma 27">
              <a:extLst>
                <a:ext uri="{FF2B5EF4-FFF2-40B4-BE49-F238E27FC236}">
                  <a16:creationId xmlns:a16="http://schemas.microsoft.com/office/drawing/2014/main" id="{48EE3E9F-7B03-48D6-B5F5-3DDF0D2BFFE5}"/>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sp>
        <p:nvSpPr>
          <p:cNvPr id="76" name="CasellaDiTesto 75">
            <a:extLst>
              <a:ext uri="{FF2B5EF4-FFF2-40B4-BE49-F238E27FC236}">
                <a16:creationId xmlns:a16="http://schemas.microsoft.com/office/drawing/2014/main" id="{B3B9A8B7-96AB-4C16-AC61-EEEA622D2152}"/>
              </a:ext>
            </a:extLst>
          </p:cNvPr>
          <p:cNvSpPr txBox="1"/>
          <p:nvPr/>
        </p:nvSpPr>
        <p:spPr>
          <a:xfrm>
            <a:off x="1351588" y="1160523"/>
            <a:ext cx="1944216" cy="246221"/>
          </a:xfrm>
          <a:prstGeom prst="rect">
            <a:avLst/>
          </a:prstGeom>
          <a:noFill/>
        </p:spPr>
        <p:txBody>
          <a:bodyPr wrap="square">
            <a:spAutoFit/>
          </a:bodyPr>
          <a:lstStyle/>
          <a:p>
            <a:r>
              <a:rPr lang="it-IT" sz="1000" b="1" dirty="0">
                <a:solidFill>
                  <a:srgbClr val="404040"/>
                </a:solidFill>
                <a:latin typeface="+mn-lt"/>
              </a:rPr>
              <a:t>GEOGRAFICI</a:t>
            </a:r>
            <a:endParaRPr lang="it-IT" sz="1000" b="1" dirty="0"/>
          </a:p>
        </p:txBody>
      </p:sp>
      <p:pic>
        <p:nvPicPr>
          <p:cNvPr id="40" name="Picture 4">
            <a:extLst>
              <a:ext uri="{FF2B5EF4-FFF2-40B4-BE49-F238E27FC236}">
                <a16:creationId xmlns:a16="http://schemas.microsoft.com/office/drawing/2014/main" id="{2BADA82F-4206-4F5B-9793-E4F92167E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29" y="199342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2BADA82F-4206-4F5B-9793-E4F92167E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29" y="2448584"/>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Anteprima immagine">
            <a:extLst>
              <a:ext uri="{FF2B5EF4-FFF2-40B4-BE49-F238E27FC236}">
                <a16:creationId xmlns:a16="http://schemas.microsoft.com/office/drawing/2014/main" id="{423F0031-211F-4B11-AE2E-12F83007C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6591" y="2786171"/>
            <a:ext cx="17307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6138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159B03CB-18AE-455A-B1BC-C320C6551076}"/>
              </a:ext>
            </a:extLst>
          </p:cNvPr>
          <p:cNvSpPr>
            <a:spLocks noGrp="1"/>
          </p:cNvSpPr>
          <p:nvPr>
            <p:ph type="title"/>
          </p:nvPr>
        </p:nvSpPr>
        <p:spPr/>
        <p:txBody>
          <a:bodyPr/>
          <a:lstStyle/>
          <a:p>
            <a:r>
              <a:rPr lang="it-IT" dirty="0" smtClean="0"/>
              <a:t>Buoni pasto 10 (1/3)</a:t>
            </a:r>
            <a:endParaRPr lang="it-IT" dirty="0"/>
          </a:p>
        </p:txBody>
      </p:sp>
      <p:sp>
        <p:nvSpPr>
          <p:cNvPr id="33" name="CasellaDiTesto 32">
            <a:extLst>
              <a:ext uri="{FF2B5EF4-FFF2-40B4-BE49-F238E27FC236}">
                <a16:creationId xmlns:a16="http://schemas.microsoft.com/office/drawing/2014/main" id="{103FD0AA-7B1F-4A9C-8D6C-327625748FFE}"/>
              </a:ext>
            </a:extLst>
          </p:cNvPr>
          <p:cNvSpPr txBox="1"/>
          <p:nvPr/>
        </p:nvSpPr>
        <p:spPr>
          <a:xfrm>
            <a:off x="232965" y="1071463"/>
            <a:ext cx="6893998" cy="523220"/>
          </a:xfrm>
          <a:prstGeom prst="rect">
            <a:avLst/>
          </a:prstGeom>
          <a:noFill/>
        </p:spPr>
        <p:txBody>
          <a:bodyPr wrap="square">
            <a:spAutoFit/>
          </a:bodyPr>
          <a:lstStyle/>
          <a:p>
            <a:pPr>
              <a:spcAft>
                <a:spcPts val="450"/>
              </a:spcAft>
            </a:pPr>
            <a:r>
              <a:rPr lang="it-IT" sz="1400" dirty="0">
                <a:solidFill>
                  <a:schemeClr val="tx1">
                    <a:lumMod val="75000"/>
                    <a:lumOff val="25000"/>
                  </a:schemeClr>
                </a:solidFill>
              </a:rPr>
              <a:t>Accordo quadro per la fornitura del servizio sostitutivo di mensa mediante buoni pasto cartacei ed elettronici di qualsiasi valore </a:t>
            </a:r>
            <a:r>
              <a:rPr lang="it-IT" sz="1400" dirty="0" smtClean="0">
                <a:solidFill>
                  <a:schemeClr val="tx1">
                    <a:lumMod val="75000"/>
                    <a:lumOff val="25000"/>
                  </a:schemeClr>
                </a:solidFill>
              </a:rPr>
              <a:t>nominale</a:t>
            </a:r>
            <a:endParaRPr lang="it-IT" sz="1400" dirty="0">
              <a:solidFill>
                <a:schemeClr val="tx1">
                  <a:lumMod val="75000"/>
                  <a:lumOff val="25000"/>
                </a:schemeClr>
              </a:solidFill>
            </a:endParaRPr>
          </a:p>
        </p:txBody>
      </p:sp>
      <p:sp>
        <p:nvSpPr>
          <p:cNvPr id="34" name="CasellaDiTesto 33">
            <a:extLst>
              <a:ext uri="{FF2B5EF4-FFF2-40B4-BE49-F238E27FC236}">
                <a16:creationId xmlns:a16="http://schemas.microsoft.com/office/drawing/2014/main" id="{C4D4D3EF-0523-4BB0-99CF-A4A30DD1128D}"/>
              </a:ext>
            </a:extLst>
          </p:cNvPr>
          <p:cNvSpPr txBox="1"/>
          <p:nvPr/>
        </p:nvSpPr>
        <p:spPr>
          <a:xfrm>
            <a:off x="232965" y="1684025"/>
            <a:ext cx="3537283" cy="1233671"/>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Servizi / Prodotti</a:t>
            </a:r>
          </a:p>
          <a:p>
            <a:pPr>
              <a:spcAft>
                <a:spcPts val="450"/>
              </a:spcAft>
            </a:pPr>
            <a:r>
              <a:rPr lang="it-IT" sz="1400" dirty="0" smtClean="0">
                <a:solidFill>
                  <a:schemeClr val="tx1">
                    <a:lumMod val="75000"/>
                    <a:lumOff val="25000"/>
                  </a:schemeClr>
                </a:solidFill>
              </a:rPr>
              <a:t>Buoni </a:t>
            </a:r>
            <a:r>
              <a:rPr lang="it-IT" sz="1400" dirty="0">
                <a:solidFill>
                  <a:schemeClr val="tx1">
                    <a:lumMod val="75000"/>
                    <a:lumOff val="25000"/>
                  </a:schemeClr>
                </a:solidFill>
              </a:rPr>
              <a:t>pasto cartacei ed elettronici di qualsiasi valore nominale, per l’acquisto di prodotti alimentari fino al raggiungimento del valore nominale del </a:t>
            </a:r>
            <a:r>
              <a:rPr lang="it-IT" sz="1400" dirty="0" smtClean="0">
                <a:solidFill>
                  <a:schemeClr val="tx1">
                    <a:lumMod val="75000"/>
                    <a:lumOff val="25000"/>
                  </a:schemeClr>
                </a:solidFill>
              </a:rPr>
              <a:t>buono</a:t>
            </a:r>
            <a:endParaRPr lang="it-IT" sz="1400" dirty="0">
              <a:solidFill>
                <a:schemeClr val="tx1">
                  <a:lumMod val="75000"/>
                  <a:lumOff val="25000"/>
                </a:schemeClr>
              </a:solidFill>
            </a:endParaRPr>
          </a:p>
        </p:txBody>
      </p:sp>
      <p:sp>
        <p:nvSpPr>
          <p:cNvPr id="35" name="CasellaDiTesto 34">
            <a:extLst>
              <a:ext uri="{FF2B5EF4-FFF2-40B4-BE49-F238E27FC236}">
                <a16:creationId xmlns:a16="http://schemas.microsoft.com/office/drawing/2014/main" id="{DED2DF5D-18DB-4CE4-AC07-DB57CE4B69AB}"/>
              </a:ext>
            </a:extLst>
          </p:cNvPr>
          <p:cNvSpPr txBox="1"/>
          <p:nvPr/>
        </p:nvSpPr>
        <p:spPr>
          <a:xfrm>
            <a:off x="232965" y="3761077"/>
            <a:ext cx="3613879" cy="3021340"/>
          </a:xfrm>
          <a:prstGeom prst="rect">
            <a:avLst/>
          </a:prstGeom>
          <a:noFill/>
        </p:spPr>
        <p:txBody>
          <a:bodyPr wrap="square">
            <a:spAutoFit/>
          </a:bodyPr>
          <a:lstStyle/>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Possibilità tra buoni </a:t>
            </a:r>
            <a:r>
              <a:rPr lang="it-IT" sz="1400" dirty="0">
                <a:solidFill>
                  <a:schemeClr val="tx1">
                    <a:lumMod val="75000"/>
                    <a:lumOff val="25000"/>
                  </a:schemeClr>
                </a:solidFill>
              </a:rPr>
              <a:t>pasto cartacei o </a:t>
            </a:r>
            <a:r>
              <a:rPr lang="it-IT" sz="1400" dirty="0" smtClean="0">
                <a:solidFill>
                  <a:schemeClr val="tx1">
                    <a:lumMod val="75000"/>
                    <a:lumOff val="25000"/>
                  </a:schemeClr>
                </a:solidFill>
              </a:rPr>
              <a:t>elettronici</a:t>
            </a:r>
          </a:p>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In caso di </a:t>
            </a:r>
            <a:r>
              <a:rPr lang="it-IT" sz="1400" dirty="0">
                <a:solidFill>
                  <a:schemeClr val="tx1">
                    <a:lumMod val="75000"/>
                    <a:lumOff val="25000"/>
                  </a:schemeClr>
                </a:solidFill>
              </a:rPr>
              <a:t>buoni pasto </a:t>
            </a:r>
            <a:r>
              <a:rPr lang="it-IT" sz="1400" dirty="0" smtClean="0">
                <a:solidFill>
                  <a:schemeClr val="tx1">
                    <a:lumMod val="75000"/>
                    <a:lumOff val="25000"/>
                  </a:schemeClr>
                </a:solidFill>
              </a:rPr>
              <a:t>elettronici, possibilità di usufruire </a:t>
            </a:r>
            <a:r>
              <a:rPr lang="it-IT" sz="1400" dirty="0">
                <a:solidFill>
                  <a:schemeClr val="tx1">
                    <a:lumMod val="75000"/>
                    <a:lumOff val="25000"/>
                  </a:schemeClr>
                </a:solidFill>
              </a:rPr>
              <a:t>del vantaggio fiscale introdotto con la legge di stabilità 2015, che fissa nel caso di utilizzo di Buono pasto elettronico, il valore esentasse in 7,00 euro, lasciandolo invariato a 5,29 euro nel caso di buono pasto </a:t>
            </a:r>
            <a:r>
              <a:rPr lang="it-IT" sz="1400" dirty="0" smtClean="0">
                <a:solidFill>
                  <a:schemeClr val="tx1">
                    <a:lumMod val="75000"/>
                    <a:lumOff val="25000"/>
                  </a:schemeClr>
                </a:solidFill>
              </a:rPr>
              <a:t>cartaceo</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Ampiezza della rete esercizi: possibilità di usufruire di una rete di locali numericamente adeguata, nelle vicinanze della sede di lavoro, di tipologie </a:t>
            </a:r>
            <a:r>
              <a:rPr lang="it-IT" sz="1400" dirty="0" smtClean="0">
                <a:solidFill>
                  <a:schemeClr val="tx1">
                    <a:lumMod val="75000"/>
                    <a:lumOff val="25000"/>
                  </a:schemeClr>
                </a:solidFill>
              </a:rPr>
              <a:t>diverse</a:t>
            </a:r>
            <a:endParaRPr lang="it-IT" sz="1400" dirty="0">
              <a:solidFill>
                <a:schemeClr val="tx1">
                  <a:lumMod val="75000"/>
                  <a:lumOff val="25000"/>
                </a:schemeClr>
              </a:solidFill>
            </a:endParaRPr>
          </a:p>
        </p:txBody>
      </p:sp>
      <p:sp>
        <p:nvSpPr>
          <p:cNvPr id="37" name="CasellaDiTesto 36">
            <a:extLst>
              <a:ext uri="{FF2B5EF4-FFF2-40B4-BE49-F238E27FC236}">
                <a16:creationId xmlns:a16="http://schemas.microsoft.com/office/drawing/2014/main" id="{5FD5201D-A351-4AAC-B048-D0A88CB1D2BE}"/>
              </a:ext>
            </a:extLst>
          </p:cNvPr>
          <p:cNvSpPr txBox="1"/>
          <p:nvPr/>
        </p:nvSpPr>
        <p:spPr>
          <a:xfrm>
            <a:off x="232965" y="3476030"/>
            <a:ext cx="2940077" cy="338555"/>
          </a:xfrm>
          <a:prstGeom prst="rect">
            <a:avLst/>
          </a:prstGeom>
          <a:noFill/>
        </p:spPr>
        <p:txBody>
          <a:bodyPr wrap="square">
            <a:spAutoFit/>
          </a:bodyPr>
          <a:lstStyle/>
          <a:p>
            <a:pPr>
              <a:spcAft>
                <a:spcPts val="450"/>
              </a:spcAft>
            </a:pPr>
            <a:r>
              <a:rPr lang="it-IT" sz="1400" b="1" dirty="0">
                <a:solidFill>
                  <a:schemeClr val="tx1">
                    <a:lumMod val="75000"/>
                    <a:lumOff val="25000"/>
                  </a:schemeClr>
                </a:solidFill>
              </a:rPr>
              <a:t>Vantaggi</a:t>
            </a:r>
            <a:endParaRPr lang="it-IT" sz="2000" b="1" dirty="0">
              <a:solidFill>
                <a:schemeClr val="tx1">
                  <a:lumMod val="75000"/>
                  <a:lumOff val="25000"/>
                </a:schemeClr>
              </a:solidFill>
            </a:endParaRPr>
          </a:p>
        </p:txBody>
      </p:sp>
      <p:sp>
        <p:nvSpPr>
          <p:cNvPr id="38" name="CasellaDiTesto 37">
            <a:extLst>
              <a:ext uri="{FF2B5EF4-FFF2-40B4-BE49-F238E27FC236}">
                <a16:creationId xmlns:a16="http://schemas.microsoft.com/office/drawing/2014/main" id="{E00B9923-BE16-4B51-ABE4-DC485C2CB932}"/>
              </a:ext>
            </a:extLst>
          </p:cNvPr>
          <p:cNvSpPr txBox="1"/>
          <p:nvPr/>
        </p:nvSpPr>
        <p:spPr>
          <a:xfrm>
            <a:off x="195072" y="733252"/>
            <a:ext cx="6889269" cy="400110"/>
          </a:xfrm>
          <a:prstGeom prst="rect">
            <a:avLst/>
          </a:prstGeom>
          <a:noFill/>
        </p:spPr>
        <p:txBody>
          <a:bodyPr wrap="square">
            <a:spAutoFit/>
          </a:bodyPr>
          <a:lstStyle/>
          <a:p>
            <a:pPr>
              <a:spcAft>
                <a:spcPts val="450"/>
              </a:spcAft>
            </a:pPr>
            <a:r>
              <a:rPr lang="it-IT" b="1" dirty="0">
                <a:solidFill>
                  <a:schemeClr val="tx1">
                    <a:lumMod val="75000"/>
                    <a:lumOff val="25000"/>
                  </a:schemeClr>
                </a:solidFill>
              </a:rPr>
              <a:t>Buoni </a:t>
            </a:r>
            <a:r>
              <a:rPr lang="it-IT" b="1" dirty="0" smtClean="0">
                <a:solidFill>
                  <a:schemeClr val="tx1">
                    <a:lumMod val="75000"/>
                    <a:lumOff val="25000"/>
                  </a:schemeClr>
                </a:solidFill>
              </a:rPr>
              <a:t>pasto 10</a:t>
            </a:r>
          </a:p>
        </p:txBody>
      </p:sp>
      <p:grpSp>
        <p:nvGrpSpPr>
          <p:cNvPr id="5" name="Gruppo 4">
            <a:extLst>
              <a:ext uri="{FF2B5EF4-FFF2-40B4-BE49-F238E27FC236}">
                <a16:creationId xmlns:a16="http://schemas.microsoft.com/office/drawing/2014/main" id="{DA38122B-72E1-4512-A4B8-60B6424A2FE9}"/>
              </a:ext>
            </a:extLst>
          </p:cNvPr>
          <p:cNvGrpSpPr/>
          <p:nvPr/>
        </p:nvGrpSpPr>
        <p:grpSpPr>
          <a:xfrm>
            <a:off x="10457552" y="0"/>
            <a:ext cx="74693" cy="7567588"/>
            <a:chOff x="10457552" y="0"/>
            <a:chExt cx="74693" cy="7567588"/>
          </a:xfrm>
        </p:grpSpPr>
        <p:sp>
          <p:nvSpPr>
            <p:cNvPr id="4" name="Rettangolo 3">
              <a:extLst>
                <a:ext uri="{FF2B5EF4-FFF2-40B4-BE49-F238E27FC236}">
                  <a16:creationId xmlns:a16="http://schemas.microsoft.com/office/drawing/2014/main" id="{684398B7-5272-4216-B74C-FE0F4C1B0453}"/>
                </a:ext>
              </a:extLst>
            </p:cNvPr>
            <p:cNvSpPr/>
            <p:nvPr/>
          </p:nvSpPr>
          <p:spPr>
            <a:xfrm>
              <a:off x="10457552" y="0"/>
              <a:ext cx="74693" cy="5292799"/>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EECA3354-30A2-4FFA-A863-3A4539086409}"/>
                </a:ext>
              </a:extLst>
            </p:cNvPr>
            <p:cNvSpPr/>
            <p:nvPr/>
          </p:nvSpPr>
          <p:spPr>
            <a:xfrm>
              <a:off x="10457552" y="7296323"/>
              <a:ext cx="74693" cy="271265"/>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9" name="Segnaposto immagine 8"/>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7587950" y="1141200"/>
            <a:ext cx="2700000" cy="1800000"/>
          </a:xfrm>
        </p:spPr>
      </p:pic>
      <p:sp>
        <p:nvSpPr>
          <p:cNvPr id="28" name="Rettangolo con angoli arrotondati 47">
            <a:hlinkClick r:id="rId3"/>
            <a:extLst>
              <a:ext uri="{FF2B5EF4-FFF2-40B4-BE49-F238E27FC236}">
                <a16:creationId xmlns:a16="http://schemas.microsoft.com/office/drawing/2014/main" id="{DF131A06-D23A-4B0C-8697-29B36FD21C24}"/>
              </a:ext>
            </a:extLst>
          </p:cNvPr>
          <p:cNvSpPr/>
          <p:nvPr/>
        </p:nvSpPr>
        <p:spPr>
          <a:xfrm>
            <a:off x="7596000" y="828000"/>
            <a:ext cx="1570648" cy="223917"/>
          </a:xfrm>
          <a:prstGeom prst="roundRect">
            <a:avLst>
              <a:gd name="adj" fmla="val 27051"/>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bg1"/>
                </a:solidFill>
              </a:rPr>
              <a:t>ACCORDI QUADRO</a:t>
            </a:r>
            <a:endParaRPr lang="it-IT" sz="1000" b="1" dirty="0">
              <a:highlight>
                <a:srgbClr val="956B9C"/>
              </a:highlight>
            </a:endParaRPr>
          </a:p>
        </p:txBody>
      </p:sp>
      <p:grpSp>
        <p:nvGrpSpPr>
          <p:cNvPr id="2" name="Gruppo 1">
            <a:extLst>
              <a:ext uri="{FF2B5EF4-FFF2-40B4-BE49-F238E27FC236}">
                <a16:creationId xmlns:a16="http://schemas.microsoft.com/office/drawing/2014/main" id="{2FEA75A2-D8D3-4AB7-BDD5-96318BF72C87}"/>
              </a:ext>
            </a:extLst>
          </p:cNvPr>
          <p:cNvGrpSpPr/>
          <p:nvPr/>
        </p:nvGrpSpPr>
        <p:grpSpPr>
          <a:xfrm>
            <a:off x="7722964" y="3097242"/>
            <a:ext cx="2529216" cy="4261290"/>
            <a:chOff x="7722964" y="2831709"/>
            <a:chExt cx="2529216" cy="4261290"/>
          </a:xfrm>
        </p:grpSpPr>
        <p:grpSp>
          <p:nvGrpSpPr>
            <p:cNvPr id="56" name="Gruppo 55">
              <a:extLst>
                <a:ext uri="{FF2B5EF4-FFF2-40B4-BE49-F238E27FC236}">
                  <a16:creationId xmlns:a16="http://schemas.microsoft.com/office/drawing/2014/main" id="{5B40962C-2E54-4C9F-B5B8-E16DDA3BD256}"/>
                </a:ext>
              </a:extLst>
            </p:cNvPr>
            <p:cNvGrpSpPr/>
            <p:nvPr/>
          </p:nvGrpSpPr>
          <p:grpSpPr>
            <a:xfrm>
              <a:off x="9740445" y="3892183"/>
              <a:ext cx="31583" cy="26296"/>
              <a:chOff x="3154355" y="5616237"/>
              <a:chExt cx="235225" cy="195849"/>
            </a:xfrm>
          </p:grpSpPr>
          <p:sp>
            <p:nvSpPr>
              <p:cNvPr id="58" name="Elemento grafico 41">
                <a:extLst>
                  <a:ext uri="{FF2B5EF4-FFF2-40B4-BE49-F238E27FC236}">
                    <a16:creationId xmlns:a16="http://schemas.microsoft.com/office/drawing/2014/main" id="{D55AB854-B6B2-456D-B415-7A05C0B5255D}"/>
                  </a:ext>
                </a:extLst>
              </p:cNvPr>
              <p:cNvSpPr/>
              <p:nvPr/>
            </p:nvSpPr>
            <p:spPr>
              <a:xfrm>
                <a:off x="3154355" y="5720237"/>
                <a:ext cx="143495" cy="91849"/>
              </a:xfrm>
              <a:custGeom>
                <a:avLst/>
                <a:gdLst>
                  <a:gd name="connsiteX0" fmla="*/ 130995 w 143495"/>
                  <a:gd name="connsiteY0" fmla="*/ 50366 h 91849"/>
                  <a:gd name="connsiteX1" fmla="*/ 31378 w 143495"/>
                  <a:gd name="connsiteY1" fmla="*/ 2164 h 91849"/>
                  <a:gd name="connsiteX2" fmla="*/ 2164 w 143495"/>
                  <a:gd name="connsiteY2" fmla="*/ 12389 h 91849"/>
                  <a:gd name="connsiteX3" fmla="*/ 12389 w 143495"/>
                  <a:gd name="connsiteY3" fmla="*/ 41602 h 91849"/>
                  <a:gd name="connsiteX4" fmla="*/ 112007 w 143495"/>
                  <a:gd name="connsiteY4" fmla="*/ 89805 h 91849"/>
                  <a:gd name="connsiteX5" fmla="*/ 121647 w 143495"/>
                  <a:gd name="connsiteY5" fmla="*/ 91850 h 91849"/>
                  <a:gd name="connsiteX6" fmla="*/ 141512 w 143495"/>
                  <a:gd name="connsiteY6" fmla="*/ 79580 h 91849"/>
                  <a:gd name="connsiteX7" fmla="*/ 130995 w 143495"/>
                  <a:gd name="connsiteY7" fmla="*/ 50366 h 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95" h="91849">
                    <a:moveTo>
                      <a:pt x="130995" y="50366"/>
                    </a:moveTo>
                    <a:lnTo>
                      <a:pt x="31378" y="2164"/>
                    </a:lnTo>
                    <a:cubicBezTo>
                      <a:pt x="20569" y="-3094"/>
                      <a:pt x="7423" y="1580"/>
                      <a:pt x="2164" y="12389"/>
                    </a:cubicBezTo>
                    <a:cubicBezTo>
                      <a:pt x="-3094" y="23198"/>
                      <a:pt x="1580" y="36344"/>
                      <a:pt x="12389" y="41602"/>
                    </a:cubicBezTo>
                    <a:lnTo>
                      <a:pt x="112007" y="89805"/>
                    </a:lnTo>
                    <a:cubicBezTo>
                      <a:pt x="115220" y="91265"/>
                      <a:pt x="118434" y="91850"/>
                      <a:pt x="121647" y="91850"/>
                    </a:cubicBezTo>
                    <a:cubicBezTo>
                      <a:pt x="129827" y="91850"/>
                      <a:pt x="137715" y="87175"/>
                      <a:pt x="141512" y="79580"/>
                    </a:cubicBezTo>
                    <a:cubicBezTo>
                      <a:pt x="146479" y="68771"/>
                      <a:pt x="141804" y="55625"/>
                      <a:pt x="130995" y="50366"/>
                    </a:cubicBezTo>
                    <a:close/>
                  </a:path>
                </a:pathLst>
              </a:custGeom>
              <a:solidFill>
                <a:srgbClr val="313840"/>
              </a:solidFill>
              <a:ln w="2917" cap="flat">
                <a:noFill/>
                <a:prstDash val="solid"/>
                <a:miter/>
              </a:ln>
            </p:spPr>
            <p:txBody>
              <a:bodyPr rtlCol="0" anchor="ctr"/>
              <a:lstStyle/>
              <a:p>
                <a:endParaRPr lang="it-IT"/>
              </a:p>
            </p:txBody>
          </p:sp>
          <p:sp>
            <p:nvSpPr>
              <p:cNvPr id="60" name="Elemento grafico 41">
                <a:extLst>
                  <a:ext uri="{FF2B5EF4-FFF2-40B4-BE49-F238E27FC236}">
                    <a16:creationId xmlns:a16="http://schemas.microsoft.com/office/drawing/2014/main" id="{D55AB854-B6B2-456D-B415-7A05C0B5255D}"/>
                  </a:ext>
                </a:extLst>
              </p:cNvPr>
              <p:cNvSpPr/>
              <p:nvPr/>
            </p:nvSpPr>
            <p:spPr>
              <a:xfrm>
                <a:off x="3154355" y="5616237"/>
                <a:ext cx="235225" cy="135961"/>
              </a:xfrm>
              <a:custGeom>
                <a:avLst/>
                <a:gdLst>
                  <a:gd name="connsiteX0" fmla="*/ 222726 w 235225"/>
                  <a:gd name="connsiteY0" fmla="*/ 94479 h 135961"/>
                  <a:gd name="connsiteX1" fmla="*/ 31378 w 235225"/>
                  <a:gd name="connsiteY1" fmla="*/ 2164 h 135961"/>
                  <a:gd name="connsiteX2" fmla="*/ 2164 w 235225"/>
                  <a:gd name="connsiteY2" fmla="*/ 12389 h 135961"/>
                  <a:gd name="connsiteX3" fmla="*/ 12389 w 235225"/>
                  <a:gd name="connsiteY3" fmla="*/ 41602 h 135961"/>
                  <a:gd name="connsiteX4" fmla="*/ 203737 w 235225"/>
                  <a:gd name="connsiteY4" fmla="*/ 133917 h 135961"/>
                  <a:gd name="connsiteX5" fmla="*/ 213377 w 235225"/>
                  <a:gd name="connsiteY5" fmla="*/ 135962 h 135961"/>
                  <a:gd name="connsiteX6" fmla="*/ 233242 w 235225"/>
                  <a:gd name="connsiteY6" fmla="*/ 123692 h 135961"/>
                  <a:gd name="connsiteX7" fmla="*/ 222726 w 235225"/>
                  <a:gd name="connsiteY7" fmla="*/ 94479 h 1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25" h="135961">
                    <a:moveTo>
                      <a:pt x="222726" y="94479"/>
                    </a:moveTo>
                    <a:lnTo>
                      <a:pt x="31378" y="2164"/>
                    </a:lnTo>
                    <a:cubicBezTo>
                      <a:pt x="20569" y="-3094"/>
                      <a:pt x="7423" y="1580"/>
                      <a:pt x="2164" y="12389"/>
                    </a:cubicBezTo>
                    <a:cubicBezTo>
                      <a:pt x="-3094" y="23198"/>
                      <a:pt x="1580" y="36344"/>
                      <a:pt x="12389" y="41602"/>
                    </a:cubicBezTo>
                    <a:lnTo>
                      <a:pt x="203737" y="133917"/>
                    </a:lnTo>
                    <a:cubicBezTo>
                      <a:pt x="206950" y="135377"/>
                      <a:pt x="210164" y="135962"/>
                      <a:pt x="213377" y="135962"/>
                    </a:cubicBezTo>
                    <a:cubicBezTo>
                      <a:pt x="221557" y="135962"/>
                      <a:pt x="229445" y="131288"/>
                      <a:pt x="233242" y="123692"/>
                    </a:cubicBezTo>
                    <a:cubicBezTo>
                      <a:pt x="238209" y="112883"/>
                      <a:pt x="233535" y="99737"/>
                      <a:pt x="222726" y="94479"/>
                    </a:cubicBezTo>
                    <a:close/>
                  </a:path>
                </a:pathLst>
              </a:custGeom>
              <a:solidFill>
                <a:srgbClr val="313840"/>
              </a:solidFill>
              <a:ln w="2917" cap="flat">
                <a:noFill/>
                <a:prstDash val="solid"/>
                <a:miter/>
              </a:ln>
            </p:spPr>
            <p:txBody>
              <a:bodyPr rtlCol="0" anchor="ctr"/>
              <a:lstStyle/>
              <a:p>
                <a:endParaRPr lang="it-IT"/>
              </a:p>
            </p:txBody>
          </p:sp>
        </p:grpSp>
        <p:sp>
          <p:nvSpPr>
            <p:cNvPr id="18" name="CasellaDiTesto 17">
              <a:extLst>
                <a:ext uri="{FF2B5EF4-FFF2-40B4-BE49-F238E27FC236}">
                  <a16:creationId xmlns:a16="http://schemas.microsoft.com/office/drawing/2014/main" id="{D4BECAC2-0645-40D6-B10C-83E6B4308A7C}"/>
                </a:ext>
              </a:extLst>
            </p:cNvPr>
            <p:cNvSpPr txBox="1"/>
            <p:nvPr/>
          </p:nvSpPr>
          <p:spPr>
            <a:xfrm>
              <a:off x="9291680" y="3495544"/>
              <a:ext cx="502806" cy="584775"/>
            </a:xfrm>
            <a:prstGeom prst="rect">
              <a:avLst/>
            </a:prstGeom>
            <a:noFill/>
          </p:spPr>
          <p:txBody>
            <a:bodyPr wrap="square">
              <a:spAutoFit/>
            </a:bodyPr>
            <a:lstStyle/>
            <a:p>
              <a:r>
                <a:rPr lang="it-IT" sz="1200" b="1" dirty="0">
                  <a:solidFill>
                    <a:srgbClr val="313840"/>
                  </a:solidFill>
                </a:rPr>
                <a:t>Lotti</a:t>
              </a:r>
            </a:p>
            <a:p>
              <a:pPr>
                <a:spcAft>
                  <a:spcPts val="450"/>
                </a:spcAft>
              </a:pPr>
              <a:r>
                <a:rPr lang="it-IT" dirty="0" smtClean="0">
                  <a:solidFill>
                    <a:srgbClr val="313840"/>
                  </a:solidFill>
                </a:rPr>
                <a:t>15</a:t>
              </a:r>
              <a:endParaRPr lang="it-IT" sz="1200" dirty="0">
                <a:solidFill>
                  <a:srgbClr val="313840"/>
                </a:solidFill>
              </a:endParaRPr>
            </a:p>
          </p:txBody>
        </p:sp>
        <p:sp>
          <p:nvSpPr>
            <p:cNvPr id="19" name="CasellaDiTesto 18">
              <a:extLst>
                <a:ext uri="{FF2B5EF4-FFF2-40B4-BE49-F238E27FC236}">
                  <a16:creationId xmlns:a16="http://schemas.microsoft.com/office/drawing/2014/main" id="{6CD4AB0F-C69A-47B0-B7B4-A9002D1AC72A}"/>
                </a:ext>
              </a:extLst>
            </p:cNvPr>
            <p:cNvSpPr txBox="1"/>
            <p:nvPr/>
          </p:nvSpPr>
          <p:spPr>
            <a:xfrm>
              <a:off x="7722964" y="3421741"/>
              <a:ext cx="1450282" cy="584775"/>
            </a:xfrm>
            <a:prstGeom prst="rect">
              <a:avLst/>
            </a:prstGeom>
            <a:noFill/>
          </p:spPr>
          <p:txBody>
            <a:bodyPr wrap="square">
              <a:spAutoFit/>
            </a:bodyPr>
            <a:lstStyle/>
            <a:p>
              <a:r>
                <a:rPr lang="it-IT" sz="1200" b="1" dirty="0" smtClean="0">
                  <a:solidFill>
                    <a:srgbClr val="404040"/>
                  </a:solidFill>
                </a:rPr>
                <a:t>Attiva dal </a:t>
              </a:r>
              <a:r>
                <a:rPr lang="it-IT" dirty="0">
                  <a:solidFill>
                    <a:srgbClr val="404040"/>
                  </a:solidFill>
                </a:rPr>
                <a:t>29/05/2023</a:t>
              </a:r>
              <a:endParaRPr lang="it-IT" sz="1100" dirty="0">
                <a:solidFill>
                  <a:srgbClr val="404040"/>
                </a:solidFill>
              </a:endParaRPr>
            </a:p>
          </p:txBody>
        </p:sp>
        <p:sp>
          <p:nvSpPr>
            <p:cNvPr id="30" name="CasellaDiTesto 29">
              <a:extLst>
                <a:ext uri="{FF2B5EF4-FFF2-40B4-BE49-F238E27FC236}">
                  <a16:creationId xmlns:a16="http://schemas.microsoft.com/office/drawing/2014/main" id="{69CC6538-8930-4B5E-8783-5BED0FFC535D}"/>
                </a:ext>
              </a:extLst>
            </p:cNvPr>
            <p:cNvSpPr txBox="1"/>
            <p:nvPr/>
          </p:nvSpPr>
          <p:spPr>
            <a:xfrm>
              <a:off x="7722964" y="4170969"/>
              <a:ext cx="2376264" cy="553998"/>
            </a:xfrm>
            <a:prstGeom prst="rect">
              <a:avLst/>
            </a:prstGeom>
            <a:noFill/>
          </p:spPr>
          <p:txBody>
            <a:bodyPr wrap="square">
              <a:spAutoFit/>
            </a:bodyPr>
            <a:lstStyle/>
            <a:p>
              <a:r>
                <a:rPr lang="it-IT" sz="1200" b="1" dirty="0">
                  <a:solidFill>
                    <a:schemeClr val="tx1">
                      <a:lumMod val="75000"/>
                      <a:lumOff val="25000"/>
                    </a:schemeClr>
                  </a:solidFill>
                </a:rPr>
                <a:t>Durata dell’Accordo quadro</a:t>
              </a:r>
            </a:p>
            <a:p>
              <a:pPr>
                <a:spcAft>
                  <a:spcPts val="450"/>
                </a:spcAft>
              </a:pPr>
              <a:r>
                <a:rPr lang="it-IT" sz="1800" dirty="0" smtClean="0">
                  <a:solidFill>
                    <a:schemeClr val="tx1">
                      <a:lumMod val="75000"/>
                      <a:lumOff val="25000"/>
                    </a:schemeClr>
                  </a:solidFill>
                </a:rPr>
                <a:t>24 </a:t>
              </a:r>
              <a:r>
                <a:rPr lang="it-IT" sz="1800" dirty="0">
                  <a:solidFill>
                    <a:schemeClr val="tx1">
                      <a:lumMod val="75000"/>
                      <a:lumOff val="25000"/>
                    </a:schemeClr>
                  </a:solidFill>
                </a:rPr>
                <a:t>mesi</a:t>
              </a:r>
              <a:endParaRPr lang="it-IT" sz="1200" dirty="0">
                <a:solidFill>
                  <a:schemeClr val="tx1">
                    <a:lumMod val="75000"/>
                    <a:lumOff val="25000"/>
                  </a:schemeClr>
                </a:solidFill>
              </a:endParaRPr>
            </a:p>
          </p:txBody>
        </p:sp>
        <p:sp>
          <p:nvSpPr>
            <p:cNvPr id="31" name="CasellaDiTesto 30">
              <a:extLst>
                <a:ext uri="{FF2B5EF4-FFF2-40B4-BE49-F238E27FC236}">
                  <a16:creationId xmlns:a16="http://schemas.microsoft.com/office/drawing/2014/main" id="{E0BE3770-B40A-415D-AA95-3140F63953F2}"/>
                </a:ext>
              </a:extLst>
            </p:cNvPr>
            <p:cNvSpPr txBox="1"/>
            <p:nvPr/>
          </p:nvSpPr>
          <p:spPr>
            <a:xfrm>
              <a:off x="7722964" y="4735765"/>
              <a:ext cx="2376264" cy="553998"/>
            </a:xfrm>
            <a:prstGeom prst="rect">
              <a:avLst/>
            </a:prstGeom>
            <a:noFill/>
          </p:spPr>
          <p:txBody>
            <a:bodyPr wrap="square">
              <a:spAutoFit/>
            </a:bodyPr>
            <a:lstStyle/>
            <a:p>
              <a:r>
                <a:rPr lang="it-IT" sz="1200" b="1" dirty="0">
                  <a:solidFill>
                    <a:schemeClr val="tx1">
                      <a:lumMod val="75000"/>
                      <a:lumOff val="25000"/>
                    </a:schemeClr>
                  </a:solidFill>
                </a:rPr>
                <a:t>Durata dei contratti</a:t>
              </a:r>
            </a:p>
            <a:p>
              <a:pPr>
                <a:spcAft>
                  <a:spcPts val="450"/>
                </a:spcAft>
              </a:pPr>
              <a:r>
                <a:rPr lang="it-IT" sz="1800" dirty="0" smtClean="0">
                  <a:solidFill>
                    <a:schemeClr val="tx1">
                      <a:lumMod val="75000"/>
                      <a:lumOff val="25000"/>
                    </a:schemeClr>
                  </a:solidFill>
                </a:rPr>
                <a:t>Da 1 a 24 mesi</a:t>
              </a:r>
              <a:endParaRPr lang="it-IT" sz="1200" dirty="0">
                <a:solidFill>
                  <a:schemeClr val="tx1">
                    <a:lumMod val="75000"/>
                    <a:lumOff val="25000"/>
                  </a:schemeClr>
                </a:solidFill>
              </a:endParaRPr>
            </a:p>
          </p:txBody>
        </p:sp>
        <p:sp>
          <p:nvSpPr>
            <p:cNvPr id="32" name="CasellaDiTesto 31">
              <a:extLst>
                <a:ext uri="{FF2B5EF4-FFF2-40B4-BE49-F238E27FC236}">
                  <a16:creationId xmlns:a16="http://schemas.microsoft.com/office/drawing/2014/main" id="{05C907B6-0390-44C6-A673-C51F523ECAC7}"/>
                </a:ext>
              </a:extLst>
            </p:cNvPr>
            <p:cNvSpPr txBox="1"/>
            <p:nvPr/>
          </p:nvSpPr>
          <p:spPr>
            <a:xfrm>
              <a:off x="7722964" y="6567214"/>
              <a:ext cx="2376264" cy="525785"/>
            </a:xfrm>
            <a:prstGeom prst="rect">
              <a:avLst/>
            </a:prstGeom>
            <a:noFill/>
          </p:spPr>
          <p:txBody>
            <a:bodyPr wrap="square">
              <a:spAutoFit/>
            </a:bodyPr>
            <a:lstStyle/>
            <a:p>
              <a:pPr>
                <a:spcAft>
                  <a:spcPts val="450"/>
                </a:spcAft>
              </a:pPr>
              <a:r>
                <a:rPr lang="it-IT" sz="1200" b="1" dirty="0">
                  <a:solidFill>
                    <a:srgbClr val="404040"/>
                  </a:solidFill>
                  <a:ea typeface="ＭＳ Ｐゴシック"/>
                </a:rPr>
                <a:t>Link utili</a:t>
              </a:r>
            </a:p>
            <a:p>
              <a:pPr marL="171450" indent="-171450">
                <a:spcAft>
                  <a:spcPts val="450"/>
                </a:spcAft>
                <a:buFont typeface="Arial" panose="020B0604020202020204" pitchFamily="34" charset="0"/>
                <a:buChar char="•"/>
              </a:pPr>
              <a:r>
                <a:rPr lang="it-IT" sz="1200" dirty="0">
                  <a:solidFill>
                    <a:srgbClr val="404040"/>
                  </a:solidFill>
                  <a:ea typeface="ＭＳ Ｐゴシック"/>
                  <a:hlinkClick r:id="rId4"/>
                </a:rPr>
                <a:t>Scheda riassuntiva</a:t>
              </a:r>
              <a:endParaRPr lang="it-IT" sz="1200" dirty="0">
                <a:solidFill>
                  <a:srgbClr val="404040"/>
                </a:solidFill>
                <a:ea typeface="ＭＳ Ｐゴシック"/>
              </a:endParaRPr>
            </a:p>
          </p:txBody>
        </p:sp>
        <p:sp>
          <p:nvSpPr>
            <p:cNvPr id="39" name="CasellaDiTesto 38">
              <a:extLst>
                <a:ext uri="{FF2B5EF4-FFF2-40B4-BE49-F238E27FC236}">
                  <a16:creationId xmlns:a16="http://schemas.microsoft.com/office/drawing/2014/main" id="{0B7D4BB7-6FBE-480D-ABCA-1CE996D71DDC}"/>
                </a:ext>
              </a:extLst>
            </p:cNvPr>
            <p:cNvSpPr txBox="1"/>
            <p:nvPr/>
          </p:nvSpPr>
          <p:spPr>
            <a:xfrm>
              <a:off x="8266949" y="2831709"/>
              <a:ext cx="1985231" cy="430887"/>
            </a:xfrm>
            <a:prstGeom prst="rect">
              <a:avLst/>
            </a:prstGeom>
            <a:noFill/>
          </p:spPr>
          <p:txBody>
            <a:bodyPr wrap="square">
              <a:spAutoFit/>
            </a:bodyPr>
            <a:lstStyle/>
            <a:p>
              <a:r>
                <a:rPr lang="it-IT" sz="1100" dirty="0">
                  <a:solidFill>
                    <a:srgbClr val="313840"/>
                  </a:solidFill>
                </a:rPr>
                <a:t>Alimenti, ristorazione e buoni pasto</a:t>
              </a:r>
            </a:p>
          </p:txBody>
        </p:sp>
        <p:sp>
          <p:nvSpPr>
            <p:cNvPr id="41" name="CasellaDiTesto 40">
              <a:extLst>
                <a:ext uri="{FF2B5EF4-FFF2-40B4-BE49-F238E27FC236}">
                  <a16:creationId xmlns:a16="http://schemas.microsoft.com/office/drawing/2014/main" id="{C6BF1491-F2C2-4EA8-9818-DBEA7D41BD8D}"/>
                </a:ext>
              </a:extLst>
            </p:cNvPr>
            <p:cNvSpPr txBox="1"/>
            <p:nvPr/>
          </p:nvSpPr>
          <p:spPr>
            <a:xfrm>
              <a:off x="7722964" y="5465365"/>
              <a:ext cx="2376264" cy="525785"/>
            </a:xfrm>
            <a:prstGeom prst="rect">
              <a:avLst/>
            </a:prstGeom>
            <a:noFill/>
          </p:spPr>
          <p:txBody>
            <a:bodyPr wrap="square">
              <a:spAutoFit/>
            </a:bodyPr>
            <a:lstStyle/>
            <a:p>
              <a:pPr>
                <a:spcAft>
                  <a:spcPts val="450"/>
                </a:spcAft>
              </a:pPr>
              <a:r>
                <a:rPr lang="it-IT" sz="1200" b="1" dirty="0">
                  <a:solidFill>
                    <a:schemeClr val="tx1">
                      <a:lumMod val="75000"/>
                      <a:lumOff val="25000"/>
                    </a:schemeClr>
                  </a:solidFill>
                </a:rPr>
                <a:t>Modalità di acquisto</a:t>
              </a:r>
            </a:p>
            <a:p>
              <a:pPr>
                <a:spcAft>
                  <a:spcPts val="450"/>
                </a:spcAft>
              </a:pPr>
              <a:r>
                <a:rPr lang="it-IT" sz="1200" dirty="0">
                  <a:solidFill>
                    <a:schemeClr val="tx1">
                      <a:lumMod val="75000"/>
                      <a:lumOff val="25000"/>
                    </a:schemeClr>
                  </a:solidFill>
                </a:rPr>
                <a:t>Ordine diretto</a:t>
              </a:r>
            </a:p>
          </p:txBody>
        </p:sp>
      </p:grpSp>
      <p:grpSp>
        <p:nvGrpSpPr>
          <p:cNvPr id="42" name="Gruppo 41">
            <a:extLst>
              <a:ext uri="{FF2B5EF4-FFF2-40B4-BE49-F238E27FC236}">
                <a16:creationId xmlns:a16="http://schemas.microsoft.com/office/drawing/2014/main" id="{D43FBF53-9699-489A-8312-03EA6ED4E574}"/>
              </a:ext>
            </a:extLst>
          </p:cNvPr>
          <p:cNvGrpSpPr/>
          <p:nvPr/>
        </p:nvGrpSpPr>
        <p:grpSpPr>
          <a:xfrm>
            <a:off x="9185145" y="819399"/>
            <a:ext cx="1187164" cy="246221"/>
            <a:chOff x="8963365" y="939299"/>
            <a:chExt cx="1187164" cy="246221"/>
          </a:xfrm>
        </p:grpSpPr>
        <p:sp>
          <p:nvSpPr>
            <p:cNvPr id="43" name="Rettangolo con angoli arrotondati 40">
              <a:extLst>
                <a:ext uri="{FF2B5EF4-FFF2-40B4-BE49-F238E27FC236}">
                  <a16:creationId xmlns:a16="http://schemas.microsoft.com/office/drawing/2014/main" id="{23465F31-0133-4176-AA3D-F53DA17783D4}"/>
                </a:ext>
              </a:extLst>
            </p:cNvPr>
            <p:cNvSpPr/>
            <p:nvPr/>
          </p:nvSpPr>
          <p:spPr>
            <a:xfrm>
              <a:off x="8964803" y="956523"/>
              <a:ext cx="1185726" cy="223917"/>
            </a:xfrm>
            <a:prstGeom prst="roundRect">
              <a:avLst>
                <a:gd name="adj" fmla="val 2705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b="1" dirty="0">
                <a:highlight>
                  <a:srgbClr val="956B9C"/>
                </a:highlight>
              </a:endParaRPr>
            </a:p>
          </p:txBody>
        </p:sp>
        <p:grpSp>
          <p:nvGrpSpPr>
            <p:cNvPr id="44" name="Gruppo 43">
              <a:extLst>
                <a:ext uri="{FF2B5EF4-FFF2-40B4-BE49-F238E27FC236}">
                  <a16:creationId xmlns:a16="http://schemas.microsoft.com/office/drawing/2014/main" id="{6009DB91-AE6C-4F33-BD87-A29B307D9C1B}"/>
                </a:ext>
              </a:extLst>
            </p:cNvPr>
            <p:cNvGrpSpPr/>
            <p:nvPr/>
          </p:nvGrpSpPr>
          <p:grpSpPr>
            <a:xfrm>
              <a:off x="8963365" y="939299"/>
              <a:ext cx="1147699" cy="246221"/>
              <a:chOff x="9019760" y="985639"/>
              <a:chExt cx="1147699" cy="246221"/>
            </a:xfrm>
          </p:grpSpPr>
          <p:sp>
            <p:nvSpPr>
              <p:cNvPr id="45" name="CasellaDiTesto 44">
                <a:hlinkClick r:id="rId5"/>
                <a:extLst>
                  <a:ext uri="{FF2B5EF4-FFF2-40B4-BE49-F238E27FC236}">
                    <a16:creationId xmlns:a16="http://schemas.microsoft.com/office/drawing/2014/main" id="{F629CE52-DB4A-4692-A8D8-DFD1A9A549FD}"/>
                  </a:ext>
                </a:extLst>
              </p:cNvPr>
              <p:cNvSpPr txBox="1"/>
              <p:nvPr/>
            </p:nvSpPr>
            <p:spPr>
              <a:xfrm>
                <a:off x="9019760" y="985639"/>
                <a:ext cx="1147699" cy="246221"/>
              </a:xfrm>
              <a:prstGeom prst="rect">
                <a:avLst/>
              </a:prstGeom>
              <a:noFill/>
            </p:spPr>
            <p:txBody>
              <a:bodyPr wrap="square">
                <a:spAutoFit/>
              </a:bodyPr>
              <a:lstStyle/>
              <a:p>
                <a:pPr>
                  <a:spcAft>
                    <a:spcPts val="450"/>
                  </a:spcAft>
                </a:pPr>
                <a:r>
                  <a:rPr lang="it-IT" sz="1000" b="1" dirty="0">
                    <a:solidFill>
                      <a:srgbClr val="8ADB53"/>
                    </a:solidFill>
                  </a:rPr>
                  <a:t>ACQUISTI VERDI</a:t>
                </a:r>
              </a:p>
            </p:txBody>
          </p:sp>
          <p:grpSp>
            <p:nvGrpSpPr>
              <p:cNvPr id="46" name="Elemento grafico 54">
                <a:extLst>
                  <a:ext uri="{FF2B5EF4-FFF2-40B4-BE49-F238E27FC236}">
                    <a16:creationId xmlns:a16="http://schemas.microsoft.com/office/drawing/2014/main" id="{88C5AE9D-2949-469D-BB37-6C32511908C3}"/>
                  </a:ext>
                </a:extLst>
              </p:cNvPr>
              <p:cNvGrpSpPr/>
              <p:nvPr/>
            </p:nvGrpSpPr>
            <p:grpSpPr>
              <a:xfrm>
                <a:off x="10012935" y="1061795"/>
                <a:ext cx="107228" cy="107228"/>
                <a:chOff x="5020713" y="3716970"/>
                <a:chExt cx="293923" cy="293923"/>
              </a:xfrm>
            </p:grpSpPr>
            <p:sp>
              <p:nvSpPr>
                <p:cNvPr id="48" name="Figura a mano libera: forma 44">
                  <a:extLst>
                    <a:ext uri="{FF2B5EF4-FFF2-40B4-BE49-F238E27FC236}">
                      <a16:creationId xmlns:a16="http://schemas.microsoft.com/office/drawing/2014/main" id="{8F7161FA-19E6-41DD-AF98-E12FF47494EC}"/>
                    </a:ext>
                  </a:extLst>
                </p:cNvPr>
                <p:cNvSpPr/>
                <p:nvPr/>
              </p:nvSpPr>
              <p:spPr>
                <a:xfrm>
                  <a:off x="5020713" y="3716970"/>
                  <a:ext cx="293923" cy="293923"/>
                </a:xfrm>
                <a:custGeom>
                  <a:avLst/>
                  <a:gdLst>
                    <a:gd name="connsiteX0" fmla="*/ 3969 w 293923"/>
                    <a:gd name="connsiteY0" fmla="*/ 289955 h 293923"/>
                    <a:gd name="connsiteX1" fmla="*/ 229480 w 293923"/>
                    <a:gd name="connsiteY1" fmla="*/ 229480 h 293923"/>
                    <a:gd name="connsiteX2" fmla="*/ 289955 w 293923"/>
                    <a:gd name="connsiteY2" fmla="*/ 3969 h 293923"/>
                    <a:gd name="connsiteX3" fmla="*/ 64444 w 293923"/>
                    <a:gd name="connsiteY3" fmla="*/ 64444 h 293923"/>
                    <a:gd name="connsiteX4" fmla="*/ 3969 w 293923"/>
                    <a:gd name="connsiteY4" fmla="*/ 289955 h 2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23" h="293923">
                      <a:moveTo>
                        <a:pt x="3969" y="289955"/>
                      </a:moveTo>
                      <a:cubicBezTo>
                        <a:pt x="3969" y="289955"/>
                        <a:pt x="141875" y="317084"/>
                        <a:pt x="229480" y="229480"/>
                      </a:cubicBezTo>
                      <a:cubicBezTo>
                        <a:pt x="317084" y="141875"/>
                        <a:pt x="289955" y="3969"/>
                        <a:pt x="289955" y="3969"/>
                      </a:cubicBezTo>
                      <a:cubicBezTo>
                        <a:pt x="289955" y="3969"/>
                        <a:pt x="152048" y="-23161"/>
                        <a:pt x="64444" y="64444"/>
                      </a:cubicBezTo>
                      <a:cubicBezTo>
                        <a:pt x="-23161" y="152048"/>
                        <a:pt x="3969" y="289955"/>
                        <a:pt x="3969" y="289955"/>
                      </a:cubicBezTo>
                      <a:close/>
                    </a:path>
                  </a:pathLst>
                </a:custGeom>
                <a:solidFill>
                  <a:srgbClr val="C3EA21"/>
                </a:solidFill>
                <a:ln w="5495" cap="flat">
                  <a:noFill/>
                  <a:prstDash val="solid"/>
                  <a:miter/>
                </a:ln>
              </p:spPr>
              <p:txBody>
                <a:bodyPr rtlCol="0" anchor="ctr"/>
                <a:lstStyle/>
                <a:p>
                  <a:endParaRPr lang="it-IT" b="1"/>
                </a:p>
              </p:txBody>
            </p:sp>
            <p:sp>
              <p:nvSpPr>
                <p:cNvPr id="49" name="Figura a mano libera: forma 45">
                  <a:extLst>
                    <a:ext uri="{FF2B5EF4-FFF2-40B4-BE49-F238E27FC236}">
                      <a16:creationId xmlns:a16="http://schemas.microsoft.com/office/drawing/2014/main" id="{9DAA4CAB-E90C-4E35-87E3-F21A76E930AC}"/>
                    </a:ext>
                  </a:extLst>
                </p:cNvPr>
                <p:cNvSpPr/>
                <p:nvPr/>
              </p:nvSpPr>
              <p:spPr>
                <a:xfrm>
                  <a:off x="5024679" y="3720931"/>
                  <a:ext cx="289954" cy="289954"/>
                </a:xfrm>
                <a:custGeom>
                  <a:avLst/>
                  <a:gdLst>
                    <a:gd name="connsiteX0" fmla="*/ 0 w 289954"/>
                    <a:gd name="connsiteY0" fmla="*/ 285986 h 289954"/>
                    <a:gd name="connsiteX1" fmla="*/ 225511 w 289954"/>
                    <a:gd name="connsiteY1" fmla="*/ 225511 h 289954"/>
                    <a:gd name="connsiteX2" fmla="*/ 285986 w 289954"/>
                    <a:gd name="connsiteY2" fmla="*/ 0 h 289954"/>
                    <a:gd name="connsiteX3" fmla="*/ 0 w 289954"/>
                    <a:gd name="connsiteY3" fmla="*/ 285986 h 289954"/>
                  </a:gdLst>
                  <a:ahLst/>
                  <a:cxnLst>
                    <a:cxn ang="0">
                      <a:pos x="connsiteX0" y="connsiteY0"/>
                    </a:cxn>
                    <a:cxn ang="0">
                      <a:pos x="connsiteX1" y="connsiteY1"/>
                    </a:cxn>
                    <a:cxn ang="0">
                      <a:pos x="connsiteX2" y="connsiteY2"/>
                    </a:cxn>
                    <a:cxn ang="0">
                      <a:pos x="connsiteX3" y="connsiteY3"/>
                    </a:cxn>
                  </a:cxnLst>
                  <a:rect l="l" t="t" r="r" b="b"/>
                  <a:pathLst>
                    <a:path w="289954" h="289954">
                      <a:moveTo>
                        <a:pt x="0" y="285986"/>
                      </a:moveTo>
                      <a:cubicBezTo>
                        <a:pt x="0" y="285986"/>
                        <a:pt x="137906" y="313115"/>
                        <a:pt x="225511" y="225511"/>
                      </a:cubicBezTo>
                      <a:cubicBezTo>
                        <a:pt x="313115" y="137906"/>
                        <a:pt x="285986" y="0"/>
                        <a:pt x="285986" y="0"/>
                      </a:cubicBezTo>
                      <a:lnTo>
                        <a:pt x="0" y="285986"/>
                      </a:lnTo>
                      <a:close/>
                    </a:path>
                  </a:pathLst>
                </a:custGeom>
                <a:solidFill>
                  <a:srgbClr val="8ADB53"/>
                </a:solidFill>
                <a:ln w="5495" cap="flat">
                  <a:noFill/>
                  <a:prstDash val="solid"/>
                  <a:miter/>
                </a:ln>
              </p:spPr>
              <p:txBody>
                <a:bodyPr rtlCol="0" anchor="ctr"/>
                <a:lstStyle/>
                <a:p>
                  <a:endParaRPr lang="it-IT" b="1"/>
                </a:p>
              </p:txBody>
            </p:sp>
          </p:grpSp>
        </p:grpSp>
      </p:grpSp>
      <p:sp>
        <p:nvSpPr>
          <p:cNvPr id="3" name="CasellaDiTesto 2"/>
          <p:cNvSpPr txBox="1"/>
          <p:nvPr/>
        </p:nvSpPr>
        <p:spPr>
          <a:xfrm>
            <a:off x="3776003" y="3790935"/>
            <a:ext cx="3456384" cy="2870016"/>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it-IT" sz="1400" dirty="0">
                <a:solidFill>
                  <a:schemeClr val="tx1">
                    <a:lumMod val="75000"/>
                    <a:lumOff val="25000"/>
                  </a:schemeClr>
                </a:solidFill>
              </a:rPr>
              <a:t>Pianificazione degli acquisti e delle </a:t>
            </a:r>
            <a:r>
              <a:rPr lang="it-IT" sz="1400" dirty="0" smtClean="0">
                <a:solidFill>
                  <a:schemeClr val="tx1">
                    <a:lumMod val="75000"/>
                    <a:lumOff val="25000"/>
                  </a:schemeClr>
                </a:solidFill>
              </a:rPr>
              <a:t>consegne</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Flessibilità nella fornitura: l’importo indicato nell’ordine diretto d’acquisto può essere variato in aumento o in diminuzione nei limiti di 1/5 </a:t>
            </a:r>
            <a:r>
              <a:rPr lang="it-IT" sz="1400" dirty="0" smtClean="0">
                <a:solidFill>
                  <a:schemeClr val="tx1">
                    <a:lumMod val="75000"/>
                    <a:lumOff val="25000"/>
                  </a:schemeClr>
                </a:solidFill>
              </a:rPr>
              <a:t>dell’importo</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a:solidFill>
                  <a:schemeClr val="tx1">
                    <a:lumMod val="75000"/>
                    <a:lumOff val="25000"/>
                  </a:schemeClr>
                </a:solidFill>
              </a:rPr>
              <a:t>Possibilità di restituire/rinnovare buoni pasto </a:t>
            </a:r>
            <a:r>
              <a:rPr lang="it-IT" sz="1400" dirty="0" smtClean="0">
                <a:solidFill>
                  <a:schemeClr val="tx1">
                    <a:lumMod val="75000"/>
                    <a:lumOff val="25000"/>
                  </a:schemeClr>
                </a:solidFill>
              </a:rPr>
              <a:t>scaduti</a:t>
            </a:r>
            <a:endParaRPr lang="it-IT" sz="1400" dirty="0">
              <a:solidFill>
                <a:schemeClr val="tx1">
                  <a:lumMod val="75000"/>
                  <a:lumOff val="25000"/>
                </a:schemeClr>
              </a:solidFill>
            </a:endParaRPr>
          </a:p>
          <a:p>
            <a:pPr marL="214313" indent="-214313">
              <a:spcAft>
                <a:spcPts val="450"/>
              </a:spcAft>
              <a:buFont typeface="Arial" panose="020B0604020202020204" pitchFamily="34" charset="0"/>
              <a:buChar char="•"/>
            </a:pPr>
            <a:r>
              <a:rPr lang="it-IT" sz="1400" dirty="0" smtClean="0">
                <a:solidFill>
                  <a:schemeClr val="tx1">
                    <a:lumMod val="75000"/>
                    <a:lumOff val="25000"/>
                  </a:schemeClr>
                </a:solidFill>
              </a:rPr>
              <a:t>Verifiche ispettive </a:t>
            </a:r>
            <a:r>
              <a:rPr lang="it-IT" sz="1400" dirty="0">
                <a:solidFill>
                  <a:schemeClr val="tx1">
                    <a:lumMod val="75000"/>
                    <a:lumOff val="25000"/>
                  </a:schemeClr>
                </a:solidFill>
              </a:rPr>
              <a:t>svolte da Organismi di </a:t>
            </a:r>
            <a:r>
              <a:rPr lang="it-IT" sz="1400" dirty="0" smtClean="0">
                <a:solidFill>
                  <a:schemeClr val="tx1">
                    <a:lumMod val="75000"/>
                    <a:lumOff val="25000"/>
                  </a:schemeClr>
                </a:solidFill>
              </a:rPr>
              <a:t>Ispezione, </a:t>
            </a:r>
            <a:r>
              <a:rPr lang="it-IT" sz="1400" dirty="0">
                <a:solidFill>
                  <a:schemeClr val="tx1">
                    <a:lumMod val="75000"/>
                    <a:lumOff val="25000"/>
                  </a:schemeClr>
                </a:solidFill>
              </a:rPr>
              <a:t>volte ad accertare l’adempimento da parte del Fornitore degli obblighi </a:t>
            </a:r>
            <a:r>
              <a:rPr lang="it-IT" sz="1400" dirty="0" smtClean="0">
                <a:solidFill>
                  <a:schemeClr val="tx1">
                    <a:lumMod val="75000"/>
                    <a:lumOff val="25000"/>
                  </a:schemeClr>
                </a:solidFill>
              </a:rPr>
              <a:t>contrattuali</a:t>
            </a:r>
            <a:endParaRPr lang="it-IT" sz="1400" b="1" dirty="0">
              <a:solidFill>
                <a:srgbClr val="821B4C"/>
              </a:solidFill>
            </a:endParaRPr>
          </a:p>
        </p:txBody>
      </p:sp>
      <p:pic>
        <p:nvPicPr>
          <p:cNvPr id="50" name="Elemento grafico 5">
            <a:extLst>
              <a:ext uri="{FF2B5EF4-FFF2-40B4-BE49-F238E27FC236}">
                <a16:creationId xmlns:a16="http://schemas.microsoft.com/office/drawing/2014/main" id="{53C85FCD-E78C-4EE6-A9BA-69E69F949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4779" y="3081600"/>
            <a:ext cx="462170" cy="462170"/>
          </a:xfrm>
          <a:prstGeom prst="rect">
            <a:avLst/>
          </a:prstGeom>
        </p:spPr>
      </p:pic>
      <p:pic>
        <p:nvPicPr>
          <p:cNvPr id="51" name="Segnaposto 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5547" y="1141385"/>
            <a:ext cx="2700000" cy="1799550"/>
          </a:xfrm>
          <a:prstGeom prst="round2SameRect">
            <a:avLst>
              <a:gd name="adj1" fmla="val 5819"/>
              <a:gd name="adj2" fmla="val 0"/>
            </a:avLst>
          </a:prstGeom>
          <a:solidFill>
            <a:schemeClr val="tx2">
              <a:lumMod val="20000"/>
              <a:lumOff val="80000"/>
            </a:schemeClr>
          </a:solidFill>
          <a:ln>
            <a:noFill/>
          </a:ln>
          <a:effectLst/>
        </p:spPr>
      </p:pic>
      <p:grpSp>
        <p:nvGrpSpPr>
          <p:cNvPr id="36" name="Elemento grafico 24">
            <a:extLst>
              <a:ext uri="{FF2B5EF4-FFF2-40B4-BE49-F238E27FC236}">
                <a16:creationId xmlns:a16="http://schemas.microsoft.com/office/drawing/2014/main" id="{4E529F69-36B5-43BF-8E16-C52B862D7819}"/>
              </a:ext>
            </a:extLst>
          </p:cNvPr>
          <p:cNvGrpSpPr/>
          <p:nvPr/>
        </p:nvGrpSpPr>
        <p:grpSpPr>
          <a:xfrm>
            <a:off x="9739188" y="4027314"/>
            <a:ext cx="188223" cy="199541"/>
            <a:chOff x="9654363" y="2195816"/>
            <a:chExt cx="188223" cy="199541"/>
          </a:xfrm>
          <a:noFill/>
        </p:grpSpPr>
        <p:sp>
          <p:nvSpPr>
            <p:cNvPr id="40" name="Figura a mano libera: forma 20">
              <a:extLst>
                <a:ext uri="{FF2B5EF4-FFF2-40B4-BE49-F238E27FC236}">
                  <a16:creationId xmlns:a16="http://schemas.microsoft.com/office/drawing/2014/main" id="{BA07A60E-2FBD-42E9-84CB-ACDE026F84F4}"/>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52" name="Figura a mano libera: forma 21">
              <a:extLst>
                <a:ext uri="{FF2B5EF4-FFF2-40B4-BE49-F238E27FC236}">
                  <a16:creationId xmlns:a16="http://schemas.microsoft.com/office/drawing/2014/main" id="{7ED49B3E-1056-442C-9A3B-BD338623EDB5}"/>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53" name="Figura a mano libera: forma 22">
              <a:extLst>
                <a:ext uri="{FF2B5EF4-FFF2-40B4-BE49-F238E27FC236}">
                  <a16:creationId xmlns:a16="http://schemas.microsoft.com/office/drawing/2014/main" id="{C54411D1-947D-494E-A7D4-9F24FE551F3C}"/>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54" name="Figura a mano libera: forma 23">
              <a:extLst>
                <a:ext uri="{FF2B5EF4-FFF2-40B4-BE49-F238E27FC236}">
                  <a16:creationId xmlns:a16="http://schemas.microsoft.com/office/drawing/2014/main" id="{02ABC694-05A6-4CC4-B66D-BC4BDCC2A232}"/>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55" name="Figura a mano libera: forma 24">
              <a:extLst>
                <a:ext uri="{FF2B5EF4-FFF2-40B4-BE49-F238E27FC236}">
                  <a16:creationId xmlns:a16="http://schemas.microsoft.com/office/drawing/2014/main" id="{37908BCC-DC7F-4546-A0AA-24818433AB7F}"/>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59" name="Figura a mano libera: forma 25">
              <a:extLst>
                <a:ext uri="{FF2B5EF4-FFF2-40B4-BE49-F238E27FC236}">
                  <a16:creationId xmlns:a16="http://schemas.microsoft.com/office/drawing/2014/main" id="{41277142-C2A7-4E67-8083-9AB24E403FEC}"/>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61" name="Figura a mano libera: forma 26">
              <a:extLst>
                <a:ext uri="{FF2B5EF4-FFF2-40B4-BE49-F238E27FC236}">
                  <a16:creationId xmlns:a16="http://schemas.microsoft.com/office/drawing/2014/main" id="{C556BDD9-EC0F-4CC1-A651-E60A8C371E95}"/>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62" name="Figura a mano libera: forma 27">
              <a:extLst>
                <a:ext uri="{FF2B5EF4-FFF2-40B4-BE49-F238E27FC236}">
                  <a16:creationId xmlns:a16="http://schemas.microsoft.com/office/drawing/2014/main" id="{FF8D9C92-2493-4810-8E36-F5249CE1429E}"/>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sp>
        <p:nvSpPr>
          <p:cNvPr id="67" name="Rettangolo con angoli arrotondati 54">
            <a:extLst>
              <a:ext uri="{FF2B5EF4-FFF2-40B4-BE49-F238E27FC236}">
                <a16:creationId xmlns:a16="http://schemas.microsoft.com/office/drawing/2014/main" id="{E7C5642C-E01A-4FAC-B085-64FD1F4A76E1}"/>
              </a:ext>
            </a:extLst>
          </p:cNvPr>
          <p:cNvSpPr/>
          <p:nvPr/>
        </p:nvSpPr>
        <p:spPr>
          <a:xfrm>
            <a:off x="4160610" y="1980432"/>
            <a:ext cx="2986290" cy="1566426"/>
          </a:xfrm>
          <a:prstGeom prst="roundRect">
            <a:avLst>
              <a:gd name="adj" fmla="val 5018"/>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8" name="CasellaDiTesto 67">
            <a:extLst>
              <a:ext uri="{FF2B5EF4-FFF2-40B4-BE49-F238E27FC236}">
                <a16:creationId xmlns:a16="http://schemas.microsoft.com/office/drawing/2014/main" id="{18973AF4-7712-479D-AE95-9E01D03C666F}"/>
              </a:ext>
            </a:extLst>
          </p:cNvPr>
          <p:cNvSpPr txBox="1"/>
          <p:nvPr/>
        </p:nvSpPr>
        <p:spPr>
          <a:xfrm>
            <a:off x="4583622" y="2036187"/>
            <a:ext cx="2479376" cy="1510670"/>
          </a:xfrm>
          <a:prstGeom prst="rect">
            <a:avLst/>
          </a:prstGeom>
          <a:noFill/>
        </p:spPr>
        <p:txBody>
          <a:bodyPr wrap="square">
            <a:spAutoFit/>
          </a:bodyPr>
          <a:lstStyle/>
          <a:p>
            <a:pPr>
              <a:spcAft>
                <a:spcPts val="450"/>
              </a:spcAft>
            </a:pPr>
            <a:r>
              <a:rPr lang="it-IT" sz="1100" i="1" dirty="0" smtClean="0">
                <a:solidFill>
                  <a:schemeClr val="tx1">
                    <a:lumMod val="75000"/>
                    <a:lumOff val="25000"/>
                  </a:schemeClr>
                </a:solidFill>
              </a:rPr>
              <a:t>Il </a:t>
            </a:r>
            <a:r>
              <a:rPr lang="it-IT" sz="1100" i="1" dirty="0">
                <a:solidFill>
                  <a:schemeClr val="tx1">
                    <a:lumMod val="75000"/>
                    <a:lumOff val="25000"/>
                  </a:schemeClr>
                </a:solidFill>
              </a:rPr>
              <a:t>buono pasto è cumulabile nel limite di 8 buoni, così come specificato alla lettera f) dell’art. 4 del Decreto del MISE n.122/2017.</a:t>
            </a:r>
          </a:p>
          <a:p>
            <a:pPr>
              <a:spcAft>
                <a:spcPts val="450"/>
              </a:spcAft>
            </a:pPr>
            <a:r>
              <a:rPr lang="it-IT" sz="1100" i="1" dirty="0">
                <a:solidFill>
                  <a:schemeClr val="tx1">
                    <a:lumMod val="75000"/>
                    <a:lumOff val="25000"/>
                  </a:schemeClr>
                </a:solidFill>
              </a:rPr>
              <a:t>I buoni pasto </a:t>
            </a:r>
            <a:r>
              <a:rPr lang="it-IT" sz="1100" i="1" dirty="0" smtClean="0">
                <a:solidFill>
                  <a:schemeClr val="tx1">
                    <a:lumMod val="75000"/>
                    <a:lumOff val="25000"/>
                  </a:schemeClr>
                </a:solidFill>
              </a:rPr>
              <a:t>possono </a:t>
            </a:r>
            <a:r>
              <a:rPr lang="it-IT" sz="1100" i="1" dirty="0">
                <a:solidFill>
                  <a:schemeClr val="tx1">
                    <a:lumMod val="75000"/>
                    <a:lumOff val="25000"/>
                  </a:schemeClr>
                </a:solidFill>
              </a:rPr>
              <a:t>essere, a seconda della scelta effettuata </a:t>
            </a:r>
            <a:r>
              <a:rPr lang="it-IT" sz="1100" i="1" dirty="0" smtClean="0">
                <a:solidFill>
                  <a:schemeClr val="tx1">
                    <a:lumMod val="75000"/>
                    <a:lumOff val="25000"/>
                  </a:schemeClr>
                </a:solidFill>
              </a:rPr>
              <a:t>dalla P.A., </a:t>
            </a:r>
            <a:r>
              <a:rPr lang="it-IT" sz="1100" i="1" dirty="0">
                <a:solidFill>
                  <a:schemeClr val="tx1">
                    <a:lumMod val="75000"/>
                    <a:lumOff val="25000"/>
                  </a:schemeClr>
                </a:solidFill>
              </a:rPr>
              <a:t>nominativi o non nominativi (cd. card ospiti; buoni non nominativi).</a:t>
            </a:r>
          </a:p>
        </p:txBody>
      </p:sp>
      <p:grpSp>
        <p:nvGrpSpPr>
          <p:cNvPr id="69" name="Gruppo 68"/>
          <p:cNvGrpSpPr/>
          <p:nvPr/>
        </p:nvGrpSpPr>
        <p:grpSpPr>
          <a:xfrm>
            <a:off x="4332202" y="2084542"/>
            <a:ext cx="219785" cy="307777"/>
            <a:chOff x="3511483" y="2808671"/>
            <a:chExt cx="219785" cy="307777"/>
          </a:xfrm>
        </p:grpSpPr>
        <p:sp>
          <p:nvSpPr>
            <p:cNvPr id="70" name="Figura a mano libera: forma 58">
              <a:extLst>
                <a:ext uri="{FF2B5EF4-FFF2-40B4-BE49-F238E27FC236}">
                  <a16:creationId xmlns:a16="http://schemas.microsoft.com/office/drawing/2014/main" id="{0126FEF3-3E33-416D-810D-4694AB4C61BD}"/>
                </a:ext>
              </a:extLst>
            </p:cNvPr>
            <p:cNvSpPr/>
            <p:nvPr/>
          </p:nvSpPr>
          <p:spPr>
            <a:xfrm>
              <a:off x="3517238" y="2850782"/>
              <a:ext cx="214030" cy="214030"/>
            </a:xfrm>
            <a:custGeom>
              <a:avLst/>
              <a:gdLst>
                <a:gd name="connsiteX0" fmla="*/ 76200 w 152400"/>
                <a:gd name="connsiteY0" fmla="*/ 14288 h 152400"/>
                <a:gd name="connsiteX1" fmla="*/ 138113 w 152400"/>
                <a:gd name="connsiteY1" fmla="*/ 76200 h 152400"/>
                <a:gd name="connsiteX2" fmla="*/ 76200 w 152400"/>
                <a:gd name="connsiteY2" fmla="*/ 138113 h 152400"/>
                <a:gd name="connsiteX3" fmla="*/ 14288 w 152400"/>
                <a:gd name="connsiteY3" fmla="*/ 76200 h 152400"/>
                <a:gd name="connsiteX4" fmla="*/ 76200 w 152400"/>
                <a:gd name="connsiteY4" fmla="*/ 14288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 name="connsiteX10" fmla="*/ 76200 w 152400"/>
                <a:gd name="connsiteY10"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52400">
                  <a:moveTo>
                    <a:pt x="76200" y="14288"/>
                  </a:moveTo>
                  <a:cubicBezTo>
                    <a:pt x="110490" y="14288"/>
                    <a:pt x="138113" y="41910"/>
                    <a:pt x="138113" y="76200"/>
                  </a:cubicBezTo>
                  <a:cubicBezTo>
                    <a:pt x="138113" y="110490"/>
                    <a:pt x="110490" y="138113"/>
                    <a:pt x="76200" y="138113"/>
                  </a:cubicBezTo>
                  <a:cubicBezTo>
                    <a:pt x="41910" y="138113"/>
                    <a:pt x="14288" y="110490"/>
                    <a:pt x="14288" y="76200"/>
                  </a:cubicBezTo>
                  <a:cubicBezTo>
                    <a:pt x="14288" y="41910"/>
                    <a:pt x="41910" y="14288"/>
                    <a:pt x="76200" y="14288"/>
                  </a:cubicBezTo>
                  <a:moveTo>
                    <a:pt x="76200" y="0"/>
                  </a:moveTo>
                  <a:cubicBezTo>
                    <a:pt x="34290" y="0"/>
                    <a:pt x="0" y="34290"/>
                    <a:pt x="0" y="76200"/>
                  </a:cubicBezTo>
                  <a:cubicBezTo>
                    <a:pt x="0" y="118110"/>
                    <a:pt x="34290" y="152400"/>
                    <a:pt x="76200" y="152400"/>
                  </a:cubicBezTo>
                  <a:cubicBezTo>
                    <a:pt x="118110" y="152400"/>
                    <a:pt x="152400" y="118110"/>
                    <a:pt x="152400" y="76200"/>
                  </a:cubicBezTo>
                  <a:cubicBezTo>
                    <a:pt x="152400" y="34290"/>
                    <a:pt x="118110" y="0"/>
                    <a:pt x="76200" y="0"/>
                  </a:cubicBezTo>
                  <a:lnTo>
                    <a:pt x="76200" y="0"/>
                  </a:lnTo>
                  <a:close/>
                </a:path>
              </a:pathLst>
            </a:custGeom>
            <a:solidFill>
              <a:srgbClr val="313840"/>
            </a:solidFill>
            <a:ln w="9525" cap="flat">
              <a:noFill/>
              <a:prstDash val="solid"/>
              <a:miter/>
            </a:ln>
          </p:spPr>
          <p:txBody>
            <a:bodyPr rtlCol="0" anchor="ctr"/>
            <a:lstStyle/>
            <a:p>
              <a:endParaRPr lang="it-IT" dirty="0"/>
            </a:p>
          </p:txBody>
        </p:sp>
        <p:sp>
          <p:nvSpPr>
            <p:cNvPr id="71" name="CasellaDiTesto 70">
              <a:extLst>
                <a:ext uri="{FF2B5EF4-FFF2-40B4-BE49-F238E27FC236}">
                  <a16:creationId xmlns:a16="http://schemas.microsoft.com/office/drawing/2014/main" id="{FEDBB1E2-E8D5-4F94-BB24-7E53D7A156DC}"/>
                </a:ext>
              </a:extLst>
            </p:cNvPr>
            <p:cNvSpPr txBox="1"/>
            <p:nvPr/>
          </p:nvSpPr>
          <p:spPr>
            <a:xfrm>
              <a:off x="3511483" y="2808671"/>
              <a:ext cx="214030" cy="307777"/>
            </a:xfrm>
            <a:prstGeom prst="rect">
              <a:avLst/>
            </a:prstGeom>
            <a:noFill/>
          </p:spPr>
          <p:txBody>
            <a:bodyPr wrap="square" rtlCol="0">
              <a:spAutoFit/>
            </a:bodyPr>
            <a:lstStyle/>
            <a:p>
              <a:pPr algn="r"/>
              <a:r>
                <a:rPr lang="it-IT" sz="1400" b="1" dirty="0">
                  <a:solidFill>
                    <a:srgbClr val="313840"/>
                  </a:solidFill>
                </a:rPr>
                <a:t>i</a:t>
              </a:r>
            </a:p>
          </p:txBody>
        </p:sp>
      </p:grpSp>
    </p:spTree>
    <p:extLst>
      <p:ext uri="{BB962C8B-B14F-4D97-AF65-F5344CB8AC3E}">
        <p14:creationId xmlns:p14="http://schemas.microsoft.com/office/powerpoint/2010/main" val="3512193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7F6A6757-11AB-46E6-A301-6E698D345442}"/>
              </a:ext>
            </a:extLst>
          </p:cNvPr>
          <p:cNvGraphicFramePr>
            <a:graphicFrameLocks noGrp="1"/>
          </p:cNvGraphicFramePr>
          <p:nvPr>
            <p:extLst/>
          </p:nvPr>
        </p:nvGraphicFramePr>
        <p:xfrm>
          <a:off x="450157" y="1620000"/>
          <a:ext cx="9830794" cy="4984080"/>
        </p:xfrm>
        <a:graphic>
          <a:graphicData uri="http://schemas.openxmlformats.org/drawingml/2006/table">
            <a:tbl>
              <a:tblPr bandRow="1">
                <a:tableStyleId>{2D5ABB26-0587-4C30-8999-92F81FD0307C}</a:tableStyleId>
              </a:tblPr>
              <a:tblGrid>
                <a:gridCol w="57606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988833">
                  <a:extLst>
                    <a:ext uri="{9D8B030D-6E8A-4147-A177-3AD203B41FA5}">
                      <a16:colId xmlns:a16="http://schemas.microsoft.com/office/drawing/2014/main" val="20002"/>
                    </a:ext>
                  </a:extLst>
                </a:gridCol>
                <a:gridCol w="932849">
                  <a:extLst>
                    <a:ext uri="{9D8B030D-6E8A-4147-A177-3AD203B41FA5}">
                      <a16:colId xmlns:a16="http://schemas.microsoft.com/office/drawing/2014/main" val="20003"/>
                    </a:ext>
                  </a:extLst>
                </a:gridCol>
                <a:gridCol w="670606">
                  <a:extLst>
                    <a:ext uri="{9D8B030D-6E8A-4147-A177-3AD203B41FA5}">
                      <a16:colId xmlns:a16="http://schemas.microsoft.com/office/drawing/2014/main" val="2670798473"/>
                    </a:ext>
                  </a:extLst>
                </a:gridCol>
                <a:gridCol w="2702003">
                  <a:extLst>
                    <a:ext uri="{9D8B030D-6E8A-4147-A177-3AD203B41FA5}">
                      <a16:colId xmlns:a16="http://schemas.microsoft.com/office/drawing/2014/main" val="20004"/>
                    </a:ext>
                  </a:extLst>
                </a:gridCol>
              </a:tblGrid>
              <a:tr h="253360">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Lotto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Attivazione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ctr"/>
                      <a:r>
                        <a:rPr lang="it-IT" sz="1100" dirty="0">
                          <a:solidFill>
                            <a:srgbClr val="404040"/>
                          </a:solidFill>
                          <a:latin typeface="+mn-lt"/>
                        </a:rPr>
                        <a:t>Scadenza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it-IT" sz="1100" b="1" noProof="0" dirty="0">
                          <a:solidFill>
                            <a:srgbClr val="404040"/>
                          </a:solidFill>
                          <a:latin typeface="+mn-lt"/>
                        </a:rPr>
                        <a:t>Stato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lvl1pPr marL="0" algn="l" defTabSz="497937" rtl="0" eaLnBrk="1" latinLnBrk="0" hangingPunct="1">
                        <a:defRPr sz="2000" b="1" kern="1200">
                          <a:solidFill>
                            <a:schemeClr val="lt1"/>
                          </a:solidFill>
                          <a:latin typeface="Trebuchet MS"/>
                          <a:ea typeface="ＭＳ Ｐゴシック"/>
                        </a:defRPr>
                      </a:lvl1pPr>
                      <a:lvl2pPr marL="497937" algn="l" defTabSz="497937" rtl="0" eaLnBrk="1" latinLnBrk="0" hangingPunct="1">
                        <a:defRPr sz="2000" b="1" kern="1200">
                          <a:solidFill>
                            <a:schemeClr val="lt1"/>
                          </a:solidFill>
                          <a:latin typeface="Trebuchet MS"/>
                          <a:ea typeface="ＭＳ Ｐゴシック"/>
                        </a:defRPr>
                      </a:lvl2pPr>
                      <a:lvl3pPr marL="995873" algn="l" defTabSz="497937" rtl="0" eaLnBrk="1" latinLnBrk="0" hangingPunct="1">
                        <a:defRPr sz="2000" b="1" kern="1200">
                          <a:solidFill>
                            <a:schemeClr val="lt1"/>
                          </a:solidFill>
                          <a:latin typeface="Trebuchet MS"/>
                          <a:ea typeface="ＭＳ Ｐゴシック"/>
                        </a:defRPr>
                      </a:lvl3pPr>
                      <a:lvl4pPr marL="1493810" algn="l" defTabSz="497937" rtl="0" eaLnBrk="1" latinLnBrk="0" hangingPunct="1">
                        <a:defRPr sz="2000" b="1" kern="1200">
                          <a:solidFill>
                            <a:schemeClr val="lt1"/>
                          </a:solidFill>
                          <a:latin typeface="Trebuchet MS"/>
                          <a:ea typeface="ＭＳ Ｐゴシック"/>
                        </a:defRPr>
                      </a:lvl4pPr>
                      <a:lvl5pPr marL="1991746" algn="l" defTabSz="497937" rtl="0" eaLnBrk="1" latinLnBrk="0" hangingPunct="1">
                        <a:defRPr sz="2000" b="1" kern="1200">
                          <a:solidFill>
                            <a:schemeClr val="lt1"/>
                          </a:solidFill>
                          <a:latin typeface="Trebuchet MS"/>
                          <a:ea typeface="ＭＳ Ｐゴシック"/>
                        </a:defRPr>
                      </a:lvl5pPr>
                      <a:lvl6pPr marL="2489683" algn="l" defTabSz="497937" rtl="0" eaLnBrk="1" latinLnBrk="0" hangingPunct="1">
                        <a:defRPr sz="2000" b="1" kern="1200">
                          <a:solidFill>
                            <a:schemeClr val="lt1"/>
                          </a:solidFill>
                          <a:latin typeface="Trebuchet MS"/>
                          <a:ea typeface="ＭＳ Ｐゴシック"/>
                        </a:defRPr>
                      </a:lvl6pPr>
                      <a:lvl7pPr marL="2987619" algn="l" defTabSz="497937" rtl="0" eaLnBrk="1" latinLnBrk="0" hangingPunct="1">
                        <a:defRPr sz="2000" b="1" kern="1200">
                          <a:solidFill>
                            <a:schemeClr val="lt1"/>
                          </a:solidFill>
                          <a:latin typeface="Trebuchet MS"/>
                          <a:ea typeface="ＭＳ Ｐゴシック"/>
                        </a:defRPr>
                      </a:lvl7pPr>
                      <a:lvl8pPr marL="3485556" algn="l" defTabSz="497937" rtl="0" eaLnBrk="1" latinLnBrk="0" hangingPunct="1">
                        <a:defRPr sz="2000" b="1" kern="1200">
                          <a:solidFill>
                            <a:schemeClr val="lt1"/>
                          </a:solidFill>
                          <a:latin typeface="Trebuchet MS"/>
                          <a:ea typeface="ＭＳ Ｐゴシック"/>
                        </a:defRPr>
                      </a:lvl8pPr>
                      <a:lvl9pPr marL="3983492" algn="l" defTabSz="497937" rtl="0" eaLnBrk="1" latinLnBrk="0" hangingPunct="1">
                        <a:defRPr sz="2000" b="1" kern="1200">
                          <a:solidFill>
                            <a:schemeClr val="lt1"/>
                          </a:solidFill>
                          <a:latin typeface="Trebuchet MS"/>
                          <a:ea typeface="ＭＳ Ｐゴシック"/>
                        </a:defRPr>
                      </a:lvl9pPr>
                    </a:lstStyle>
                    <a:p>
                      <a:pPr algn="l"/>
                      <a:r>
                        <a:rPr lang="it-IT" sz="1100" dirty="0">
                          <a:solidFill>
                            <a:srgbClr val="404040"/>
                          </a:solidFill>
                          <a:latin typeface="+mn-lt"/>
                        </a:rPr>
                        <a:t>Fornitori</a:t>
                      </a:r>
                      <a:endParaRPr lang="it-IT" sz="900" b="0" dirty="0">
                        <a:solidFill>
                          <a:srgbClr val="404040"/>
                        </a:solidFill>
                        <a:latin typeface="+mn-lt"/>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2968">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ctr"/>
                      <a:r>
                        <a:rPr lang="it-IT" sz="1800" b="1" dirty="0">
                          <a:solidFill>
                            <a:srgbClr val="821B4C"/>
                          </a:solidFill>
                          <a:latin typeface="+mn-lt"/>
                        </a:rPr>
                        <a:t>1</a:t>
                      </a: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algn="l"/>
                      <a:r>
                        <a:rPr lang="it-IT" sz="1000" b="0" kern="1200" dirty="0" smtClean="0">
                          <a:solidFill>
                            <a:srgbClr val="404040"/>
                          </a:solidFill>
                          <a:effectLst/>
                          <a:latin typeface="+mn-lt"/>
                        </a:rPr>
                        <a:t>Lombardia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497937" rtl="0" eaLnBrk="1" latinLnBrk="0" hangingPunct="1">
                        <a:defRPr sz="2000" kern="1200">
                          <a:solidFill>
                            <a:schemeClr val="lt1"/>
                          </a:solidFill>
                          <a:latin typeface="Trebuchet MS"/>
                          <a:ea typeface="ＭＳ Ｐゴシック"/>
                        </a:defRPr>
                      </a:lvl1pPr>
                      <a:lvl2pPr marL="497937" algn="l" defTabSz="497937" rtl="0" eaLnBrk="1" latinLnBrk="0" hangingPunct="1">
                        <a:defRPr sz="2000" kern="1200">
                          <a:solidFill>
                            <a:schemeClr val="lt1"/>
                          </a:solidFill>
                          <a:latin typeface="Trebuchet MS"/>
                          <a:ea typeface="ＭＳ Ｐゴシック"/>
                        </a:defRPr>
                      </a:lvl2pPr>
                      <a:lvl3pPr marL="995873" algn="l" defTabSz="497937" rtl="0" eaLnBrk="1" latinLnBrk="0" hangingPunct="1">
                        <a:defRPr sz="2000" kern="1200">
                          <a:solidFill>
                            <a:schemeClr val="lt1"/>
                          </a:solidFill>
                          <a:latin typeface="Trebuchet MS"/>
                          <a:ea typeface="ＭＳ Ｐゴシック"/>
                        </a:defRPr>
                      </a:lvl3pPr>
                      <a:lvl4pPr marL="1493810" algn="l" defTabSz="497937" rtl="0" eaLnBrk="1" latinLnBrk="0" hangingPunct="1">
                        <a:defRPr sz="2000" kern="1200">
                          <a:solidFill>
                            <a:schemeClr val="lt1"/>
                          </a:solidFill>
                          <a:latin typeface="Trebuchet MS"/>
                          <a:ea typeface="ＭＳ Ｐゴシック"/>
                        </a:defRPr>
                      </a:lvl4pPr>
                      <a:lvl5pPr marL="1991746" algn="l" defTabSz="497937" rtl="0" eaLnBrk="1" latinLnBrk="0" hangingPunct="1">
                        <a:defRPr sz="2000" kern="1200">
                          <a:solidFill>
                            <a:schemeClr val="lt1"/>
                          </a:solidFill>
                          <a:latin typeface="Trebuchet MS"/>
                          <a:ea typeface="ＭＳ Ｐゴシック"/>
                        </a:defRPr>
                      </a:lvl5pPr>
                      <a:lvl6pPr marL="2489683" algn="l" defTabSz="497937" rtl="0" eaLnBrk="1" latinLnBrk="0" hangingPunct="1">
                        <a:defRPr sz="2000" kern="1200">
                          <a:solidFill>
                            <a:schemeClr val="lt1"/>
                          </a:solidFill>
                          <a:latin typeface="Trebuchet MS"/>
                          <a:ea typeface="ＭＳ Ｐゴシック"/>
                        </a:defRPr>
                      </a:lvl6pPr>
                      <a:lvl7pPr marL="2987619" algn="l" defTabSz="497937" rtl="0" eaLnBrk="1" latinLnBrk="0" hangingPunct="1">
                        <a:defRPr sz="2000" kern="1200">
                          <a:solidFill>
                            <a:schemeClr val="lt1"/>
                          </a:solidFill>
                          <a:latin typeface="Trebuchet MS"/>
                          <a:ea typeface="ＭＳ Ｐゴシック"/>
                        </a:defRPr>
                      </a:lvl7pPr>
                      <a:lvl8pPr marL="3485556" algn="l" defTabSz="497937" rtl="0" eaLnBrk="1" latinLnBrk="0" hangingPunct="1">
                        <a:defRPr sz="2000" kern="1200">
                          <a:solidFill>
                            <a:schemeClr val="lt1"/>
                          </a:solidFill>
                          <a:latin typeface="Trebuchet MS"/>
                          <a:ea typeface="ＭＳ Ｐゴシック"/>
                        </a:defRPr>
                      </a:lvl8pPr>
                      <a:lvl9pPr marL="3983492" algn="l" defTabSz="497937" rtl="0" eaLnBrk="1" latinLnBrk="0" hangingPunct="1">
                        <a:defRPr sz="2000" kern="1200">
                          <a:solidFill>
                            <a:schemeClr val="lt1"/>
                          </a:solidFill>
                          <a:latin typeface="Trebuchet MS"/>
                          <a:ea typeface="ＭＳ Ｐゴシック"/>
                        </a:defRPr>
                      </a:lvl9p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rPr>
                        <a:t>DAY RISTOSERVICE S.p.A.</a:t>
                      </a:r>
                    </a:p>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rPr>
                        <a:t>PELLEGRINI </a:t>
                      </a:r>
                      <a:r>
                        <a:rPr lang="it-IT" sz="900" kern="1200" dirty="0" smtClean="0">
                          <a:solidFill>
                            <a:srgbClr val="404040"/>
                          </a:solidFill>
                          <a:latin typeface="Trebuchet MS"/>
                          <a:ea typeface="ＭＳ Ｐゴシック"/>
                          <a:cs typeface="+mn-cs"/>
                        </a:rPr>
                        <a:t>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2968">
                <a:tc>
                  <a:txBody>
                    <a:bodyPr/>
                    <a:lstStyle/>
                    <a:p>
                      <a:pPr algn="ctr"/>
                      <a:r>
                        <a:rPr lang="it-IT" sz="1800" b="1" dirty="0" smtClean="0">
                          <a:solidFill>
                            <a:srgbClr val="821B4C"/>
                          </a:solidFill>
                          <a:latin typeface="+mn-lt"/>
                        </a:rPr>
                        <a:t>2</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Piemonte, Valle d'Aosta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DAY RISTOSERVICE </a:t>
                      </a:r>
                      <a:r>
                        <a:rPr lang="it-IT" sz="900" kern="1200" dirty="0" smtClean="0">
                          <a:solidFill>
                            <a:srgbClr val="404040"/>
                          </a:solidFill>
                          <a:latin typeface="+mn-lt"/>
                        </a:rPr>
                        <a:t>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420312"/>
                  </a:ext>
                </a:extLst>
              </a:tr>
              <a:tr h="193263">
                <a:tc>
                  <a:txBody>
                    <a:bodyPr/>
                    <a:lstStyle/>
                    <a:p>
                      <a:pPr algn="ctr"/>
                      <a:r>
                        <a:rPr lang="it-IT" sz="1800" b="1" dirty="0" smtClean="0">
                          <a:solidFill>
                            <a:srgbClr val="821B4C"/>
                          </a:solidFill>
                          <a:latin typeface="+mn-lt"/>
                        </a:rPr>
                        <a:t>3</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Veneto, Friuli VG, Trentino AA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29/05/2023</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29/05/2025</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PELLEGRINI S.p.A.</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248711"/>
                  </a:ext>
                </a:extLst>
              </a:tr>
              <a:tr h="172968">
                <a:tc>
                  <a:txBody>
                    <a:bodyPr/>
                    <a:lstStyle/>
                    <a:p>
                      <a:pPr algn="ctr"/>
                      <a:r>
                        <a:rPr lang="it-IT" sz="1800" b="1" dirty="0" smtClean="0">
                          <a:solidFill>
                            <a:srgbClr val="821B4C"/>
                          </a:solidFill>
                          <a:latin typeface="+mn-lt"/>
                        </a:rPr>
                        <a:t>4</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Liguria, Sardegna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EDENRED ITALIA 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411449"/>
                  </a:ext>
                </a:extLst>
              </a:tr>
              <a:tr h="172968">
                <a:tc>
                  <a:txBody>
                    <a:bodyPr/>
                    <a:lstStyle/>
                    <a:p>
                      <a:pPr algn="ctr"/>
                      <a:r>
                        <a:rPr lang="it-IT" sz="1800" b="1" dirty="0" smtClean="0">
                          <a:solidFill>
                            <a:srgbClr val="821B4C"/>
                          </a:solidFill>
                          <a:latin typeface="+mn-lt"/>
                        </a:rPr>
                        <a:t>5</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Toscana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PELLEGRINI S.p.A.</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316498"/>
                  </a:ext>
                </a:extLst>
              </a:tr>
              <a:tr h="172968">
                <a:tc>
                  <a:txBody>
                    <a:bodyPr/>
                    <a:lstStyle/>
                    <a:p>
                      <a:pPr algn="ctr"/>
                      <a:r>
                        <a:rPr lang="it-IT" sz="1800" b="1" dirty="0" smtClean="0">
                          <a:solidFill>
                            <a:srgbClr val="821B4C"/>
                          </a:solidFill>
                          <a:latin typeface="+mn-lt"/>
                        </a:rPr>
                        <a:t>6</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Emilia Romagna	</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29/05/2023</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29/05/2025</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PELLEGRINI S.p.A.</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744322"/>
                  </a:ext>
                </a:extLst>
              </a:tr>
              <a:tr h="172968">
                <a:tc>
                  <a:txBody>
                    <a:bodyPr/>
                    <a:lstStyle/>
                    <a:p>
                      <a:pPr algn="ctr"/>
                      <a:r>
                        <a:rPr lang="it-IT" sz="1800" b="1" dirty="0" smtClean="0">
                          <a:solidFill>
                            <a:srgbClr val="821B4C"/>
                          </a:solidFill>
                          <a:latin typeface="+mn-lt"/>
                        </a:rPr>
                        <a:t>7</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Lazio</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EDENRED ITALIA </a:t>
                      </a:r>
                      <a:r>
                        <a:rPr lang="en-US" sz="900" kern="1200" dirty="0" err="1" smtClean="0">
                          <a:solidFill>
                            <a:srgbClr val="404040"/>
                          </a:solidFill>
                          <a:latin typeface="+mn-lt"/>
                          <a:ea typeface="ＭＳ Ｐゴシック"/>
                          <a:cs typeface="+mn-cs"/>
                        </a:rPr>
                        <a:t>S.r.l</a:t>
                      </a:r>
                      <a:r>
                        <a:rPr lang="en-US" sz="900" kern="1200" dirty="0" smtClean="0">
                          <a:solidFill>
                            <a:srgbClr val="404040"/>
                          </a:solidFill>
                          <a:latin typeface="+mn-lt"/>
                          <a:ea typeface="ＭＳ Ｐゴシック"/>
                          <a:cs typeface="+mn-cs"/>
                        </a:rPr>
                        <a:t>.</a:t>
                      </a:r>
                    </a:p>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DAY RISTOSERVICE </a:t>
                      </a:r>
                      <a:r>
                        <a:rPr lang="it-IT" sz="900" kern="1200" dirty="0" smtClean="0">
                          <a:solidFill>
                            <a:srgbClr val="404040"/>
                          </a:solidFill>
                          <a:latin typeface="+mn-lt"/>
                          <a:ea typeface="ＭＳ Ｐゴシック"/>
                          <a:cs typeface="+mn-cs"/>
                        </a:rPr>
                        <a:t>S.p.A.</a:t>
                      </a:r>
                      <a:endParaRPr lang="en-US" sz="900" kern="1200" dirty="0" smtClean="0">
                        <a:solidFill>
                          <a:srgbClr val="404040"/>
                        </a:solidFill>
                        <a:latin typeface="+mn-lt"/>
                        <a:ea typeface="ＭＳ Ｐゴシック"/>
                        <a:cs typeface="+mn-cs"/>
                      </a:endParaRPr>
                    </a:p>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EP </a:t>
                      </a:r>
                      <a:r>
                        <a:rPr lang="it-IT" sz="900" kern="1200" dirty="0" smtClean="0">
                          <a:solidFill>
                            <a:srgbClr val="404040"/>
                          </a:solidFill>
                          <a:latin typeface="+mn-lt"/>
                          <a:ea typeface="ＭＳ Ｐゴシック"/>
                          <a:cs typeface="+mn-cs"/>
                        </a:rPr>
                        <a:t>S.p.A.</a:t>
                      </a:r>
                      <a:endParaRPr lang="en-US" sz="900" kern="1200" dirty="0" smtClean="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066670"/>
                  </a:ext>
                </a:extLst>
              </a:tr>
              <a:tr h="172968">
                <a:tc>
                  <a:txBody>
                    <a:bodyPr/>
                    <a:lstStyle/>
                    <a:p>
                      <a:pPr algn="ctr"/>
                      <a:r>
                        <a:rPr lang="it-IT" sz="1800" b="1" dirty="0" smtClean="0">
                          <a:solidFill>
                            <a:srgbClr val="821B4C"/>
                          </a:solidFill>
                          <a:latin typeface="+mn-lt"/>
                        </a:rPr>
                        <a:t>8</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Marche, Umbria, Abruzzo, Molise</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EDENRED ITALIA S.r.l.</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9266618"/>
                  </a:ext>
                </a:extLst>
              </a:tr>
              <a:tr h="172968">
                <a:tc>
                  <a:txBody>
                    <a:bodyPr/>
                    <a:lstStyle/>
                    <a:p>
                      <a:pPr algn="ctr"/>
                      <a:r>
                        <a:rPr lang="it-IT" sz="1800" b="1" dirty="0" smtClean="0">
                          <a:solidFill>
                            <a:srgbClr val="821B4C"/>
                          </a:solidFill>
                          <a:latin typeface="+mn-lt"/>
                        </a:rPr>
                        <a:t>9</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Campania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EDENRED ITALIA </a:t>
                      </a:r>
                      <a:r>
                        <a:rPr lang="en-US" sz="900" kern="1200" dirty="0" err="1" smtClean="0">
                          <a:solidFill>
                            <a:srgbClr val="404040"/>
                          </a:solidFill>
                          <a:latin typeface="+mn-lt"/>
                          <a:ea typeface="ＭＳ Ｐゴシック"/>
                          <a:cs typeface="+mn-cs"/>
                        </a:rPr>
                        <a:t>S.r.l</a:t>
                      </a:r>
                      <a:r>
                        <a:rPr lang="en-US" sz="900" kern="1200" dirty="0" smtClean="0">
                          <a:solidFill>
                            <a:srgbClr val="404040"/>
                          </a:solidFill>
                          <a:latin typeface="+mn-lt"/>
                          <a:ea typeface="ＭＳ Ｐゴシック"/>
                          <a:cs typeface="+mn-cs"/>
                        </a:rPr>
                        <a:t>.</a:t>
                      </a:r>
                    </a:p>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DAY RISTOSERVICE </a:t>
                      </a:r>
                      <a:r>
                        <a:rPr lang="it-IT" sz="900" kern="1200" dirty="0" smtClean="0">
                          <a:solidFill>
                            <a:srgbClr val="404040"/>
                          </a:solidFill>
                          <a:latin typeface="+mn-lt"/>
                          <a:ea typeface="ＭＳ Ｐゴシック"/>
                          <a:cs typeface="+mn-cs"/>
                        </a:rPr>
                        <a:t>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824232"/>
                  </a:ext>
                </a:extLst>
              </a:tr>
              <a:tr h="172968">
                <a:tc>
                  <a:txBody>
                    <a:bodyPr/>
                    <a:lstStyle/>
                    <a:p>
                      <a:pPr algn="ctr"/>
                      <a:r>
                        <a:rPr lang="it-IT" sz="1800" b="1" dirty="0" smtClean="0">
                          <a:solidFill>
                            <a:srgbClr val="821B4C"/>
                          </a:solidFill>
                          <a:latin typeface="+mn-lt"/>
                        </a:rPr>
                        <a:t>10</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Puglia, Basilicata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EDENRED ITALIA S.r.l.</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826432"/>
                  </a:ext>
                </a:extLst>
              </a:tr>
              <a:tr h="172968">
                <a:tc>
                  <a:txBody>
                    <a:bodyPr/>
                    <a:lstStyle/>
                    <a:p>
                      <a:pPr algn="ctr"/>
                      <a:r>
                        <a:rPr lang="it-IT" sz="1800" b="1" dirty="0" smtClean="0">
                          <a:solidFill>
                            <a:srgbClr val="821B4C"/>
                          </a:solidFill>
                          <a:latin typeface="+mn-lt"/>
                        </a:rPr>
                        <a:t>11</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Calabria</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en-US" sz="900" kern="1200" dirty="0" smtClean="0">
                          <a:solidFill>
                            <a:srgbClr val="404040"/>
                          </a:solidFill>
                          <a:latin typeface="+mn-lt"/>
                          <a:ea typeface="ＭＳ Ｐゴシック"/>
                          <a:cs typeface="+mn-cs"/>
                        </a:rPr>
                        <a:t>SODEXO BENEFITS &amp; REWARDS SERVICES ITALIA </a:t>
                      </a:r>
                      <a:r>
                        <a:rPr lang="en-US" sz="900" kern="1200" dirty="0" err="1" smtClean="0">
                          <a:solidFill>
                            <a:srgbClr val="404040"/>
                          </a:solidFill>
                          <a:latin typeface="+mn-lt"/>
                          <a:ea typeface="ＭＳ Ｐゴシック"/>
                          <a:cs typeface="+mn-cs"/>
                        </a:rPr>
                        <a:t>S.r.l</a:t>
                      </a:r>
                      <a:r>
                        <a:rPr lang="en-US" sz="900" kern="1200" dirty="0" smtClean="0">
                          <a:solidFill>
                            <a:srgbClr val="404040"/>
                          </a:solidFill>
                          <a:latin typeface="+mn-lt"/>
                          <a:ea typeface="ＭＳ Ｐゴシック"/>
                          <a:cs typeface="+mn-cs"/>
                        </a:rPr>
                        <a:t>.</a:t>
                      </a: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098654"/>
                  </a:ext>
                </a:extLst>
              </a:tr>
              <a:tr h="172968">
                <a:tc>
                  <a:txBody>
                    <a:bodyPr/>
                    <a:lstStyle/>
                    <a:p>
                      <a:pPr algn="ctr"/>
                      <a:r>
                        <a:rPr lang="it-IT" sz="1800" b="1" dirty="0" smtClean="0">
                          <a:solidFill>
                            <a:srgbClr val="821B4C"/>
                          </a:solidFill>
                          <a:latin typeface="+mn-lt"/>
                        </a:rPr>
                        <a:t>12</a:t>
                      </a:r>
                      <a:endParaRPr lang="it-IT" sz="1800" b="1" dirty="0">
                        <a:solidFill>
                          <a:srgbClr val="821B4C"/>
                        </a:solidFill>
                        <a:latin typeface="+mn-lt"/>
                      </a:endParaRPr>
                    </a:p>
                  </a:txBody>
                  <a:tcPr marT="46800" marB="468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it-IT" sz="1000" b="0" kern="1200" dirty="0" smtClean="0">
                          <a:solidFill>
                            <a:srgbClr val="404040"/>
                          </a:solidFill>
                          <a:effectLst/>
                          <a:latin typeface="+mn-lt"/>
                          <a:ea typeface="+mn-ea"/>
                          <a:cs typeface="+mn-cs"/>
                        </a:rPr>
                        <a:t>Sicilia	</a:t>
                      </a:r>
                      <a:endParaRPr lang="it-IT" sz="1000" b="0" kern="1200" dirty="0">
                        <a:solidFill>
                          <a:srgbClr val="404040"/>
                        </a:solidFill>
                        <a:effectLst/>
                        <a:latin typeface="+mn-lt"/>
                        <a:ea typeface="+mn-ea"/>
                        <a:cs typeface="+mn-cs"/>
                      </a:endParaRPr>
                    </a:p>
                  </a:txBody>
                  <a:tcPr marL="90000" marR="9000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b="0" kern="1200" dirty="0" smtClean="0">
                          <a:solidFill>
                            <a:srgbClr val="404040"/>
                          </a:solidFill>
                          <a:latin typeface="+mn-lt"/>
                        </a:rPr>
                        <a:t>-</a:t>
                      </a:r>
                      <a:endParaRPr lang="it-IT" sz="1000" b="0" kern="1200" dirty="0">
                        <a:solidFill>
                          <a:srgbClr val="404040"/>
                        </a:solidFill>
                        <a:latin typeface="+mn-lt"/>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000" b="0" kern="1200" dirty="0">
                        <a:solidFill>
                          <a:srgbClr val="404040"/>
                        </a:solidFill>
                        <a:latin typeface="+mn-lt"/>
                        <a:ea typeface="+mn-ea"/>
                        <a:cs typeface="+mn-cs"/>
                      </a:endParaRPr>
                    </a:p>
                  </a:txBody>
                  <a:tcPr marL="0" marR="0" marT="46800" marB="46800"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497937" rtl="0" eaLnBrk="1" fontAlgn="auto" latinLnBrk="0" hangingPunct="1">
                        <a:lnSpc>
                          <a:spcPct val="100000"/>
                        </a:lnSpc>
                        <a:spcBef>
                          <a:spcPts val="0"/>
                        </a:spcBef>
                        <a:spcAft>
                          <a:spcPts val="0"/>
                        </a:spcAft>
                        <a:buClr>
                          <a:srgbClr val="821B4C"/>
                        </a:buClr>
                        <a:buSzTx/>
                        <a:buFont typeface="Arial" panose="020B0604020202020204" pitchFamily="34" charset="0"/>
                        <a:buChar char="•"/>
                        <a:tabLst/>
                        <a:defRPr/>
                      </a:pPr>
                      <a:r>
                        <a:rPr lang="it-IT" sz="900" kern="1200" dirty="0" smtClean="0">
                          <a:solidFill>
                            <a:srgbClr val="404040"/>
                          </a:solidFill>
                          <a:latin typeface="+mn-lt"/>
                          <a:ea typeface="ＭＳ Ｐゴシック"/>
                          <a:cs typeface="+mn-cs"/>
                        </a:rPr>
                        <a:t>DAY RISTOSERVICE S.p.A.</a:t>
                      </a:r>
                      <a:endParaRPr lang="it-IT" sz="900" kern="1200" dirty="0">
                        <a:solidFill>
                          <a:srgbClr val="404040"/>
                        </a:solidFill>
                        <a:latin typeface="+mn-lt"/>
                        <a:ea typeface="ＭＳ Ｐゴシック"/>
                        <a:cs typeface="+mn-cs"/>
                      </a:endParaRPr>
                    </a:p>
                  </a:txBody>
                  <a:tcPr marL="180000" marR="180000" marT="46800" marB="9000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75000"/>
                        </a:schemeClr>
                      </a:solidFill>
                      <a:prstDash val="dot"/>
                      <a:round/>
                      <a:headEnd type="none" w="med" len="med"/>
                      <a:tailEnd type="none" w="med" len="med"/>
                    </a:lnT>
                    <a:lnB w="635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644363"/>
                  </a:ext>
                </a:extLst>
              </a:tr>
            </a:tbl>
          </a:graphicData>
        </a:graphic>
      </p:graphicFrame>
      <p:sp>
        <p:nvSpPr>
          <p:cNvPr id="8" name="CasellaDiTesto 7">
            <a:extLst>
              <a:ext uri="{FF2B5EF4-FFF2-40B4-BE49-F238E27FC236}">
                <a16:creationId xmlns:a16="http://schemas.microsoft.com/office/drawing/2014/main" id="{1AE2C511-57C5-4E83-A1DF-017A6043859B}"/>
              </a:ext>
            </a:extLst>
          </p:cNvPr>
          <p:cNvSpPr txBox="1"/>
          <p:nvPr/>
        </p:nvSpPr>
        <p:spPr>
          <a:xfrm>
            <a:off x="494606" y="900311"/>
            <a:ext cx="502806" cy="584775"/>
          </a:xfrm>
          <a:prstGeom prst="rect">
            <a:avLst/>
          </a:prstGeom>
          <a:noFill/>
        </p:spPr>
        <p:txBody>
          <a:bodyPr wrap="square">
            <a:spAutoFit/>
          </a:bodyPr>
          <a:lstStyle/>
          <a:p>
            <a:r>
              <a:rPr lang="it-IT" sz="1200" b="1" dirty="0">
                <a:solidFill>
                  <a:srgbClr val="313840"/>
                </a:solidFill>
              </a:rPr>
              <a:t>Lotti</a:t>
            </a:r>
          </a:p>
          <a:p>
            <a:pPr algn="ctr">
              <a:spcAft>
                <a:spcPts val="450"/>
              </a:spcAft>
            </a:pPr>
            <a:r>
              <a:rPr lang="it-IT" dirty="0" smtClean="0">
                <a:solidFill>
                  <a:srgbClr val="313840"/>
                </a:solidFill>
              </a:rPr>
              <a:t>15</a:t>
            </a:r>
            <a:endParaRPr lang="it-IT" sz="1200" dirty="0">
              <a:solidFill>
                <a:srgbClr val="313840"/>
              </a:solidFill>
            </a:endParaRPr>
          </a:p>
        </p:txBody>
      </p:sp>
      <p:sp>
        <p:nvSpPr>
          <p:cNvPr id="19" name="CasellaDiTesto 18">
            <a:extLst>
              <a:ext uri="{FF2B5EF4-FFF2-40B4-BE49-F238E27FC236}">
                <a16:creationId xmlns:a16="http://schemas.microsoft.com/office/drawing/2014/main" id="{37586D21-BA75-42A3-827F-342EA1B5BA97}"/>
              </a:ext>
            </a:extLst>
          </p:cNvPr>
          <p:cNvSpPr txBox="1"/>
          <p:nvPr/>
        </p:nvSpPr>
        <p:spPr>
          <a:xfrm>
            <a:off x="1422415" y="1149810"/>
            <a:ext cx="1944216" cy="246221"/>
          </a:xfrm>
          <a:prstGeom prst="rect">
            <a:avLst/>
          </a:prstGeom>
          <a:noFill/>
        </p:spPr>
        <p:txBody>
          <a:bodyPr wrap="square">
            <a:spAutoFit/>
          </a:bodyPr>
          <a:lstStyle/>
          <a:p>
            <a:r>
              <a:rPr lang="it-IT" sz="1000" b="1" dirty="0" smtClean="0">
                <a:solidFill>
                  <a:srgbClr val="404040"/>
                </a:solidFill>
                <a:latin typeface="+mn-lt"/>
              </a:rPr>
              <a:t>GEOGRAFICI</a:t>
            </a:r>
            <a:endParaRPr lang="it-IT" sz="1000" b="1" dirty="0"/>
          </a:p>
        </p:txBody>
      </p:sp>
      <p:grpSp>
        <p:nvGrpSpPr>
          <p:cNvPr id="44" name="Gruppo 43">
            <a:extLst>
              <a:ext uri="{FF2B5EF4-FFF2-40B4-BE49-F238E27FC236}">
                <a16:creationId xmlns:a16="http://schemas.microsoft.com/office/drawing/2014/main" id="{088B57FC-8439-4592-A902-6E43319EB00B}"/>
              </a:ext>
            </a:extLst>
          </p:cNvPr>
          <p:cNvGrpSpPr/>
          <p:nvPr/>
        </p:nvGrpSpPr>
        <p:grpSpPr>
          <a:xfrm>
            <a:off x="10457552" y="0"/>
            <a:ext cx="74693" cy="7567588"/>
            <a:chOff x="10457552" y="0"/>
            <a:chExt cx="74693" cy="7567588"/>
          </a:xfrm>
        </p:grpSpPr>
        <p:sp>
          <p:nvSpPr>
            <p:cNvPr id="45" name="Rettangolo 44">
              <a:extLst>
                <a:ext uri="{FF2B5EF4-FFF2-40B4-BE49-F238E27FC236}">
                  <a16:creationId xmlns:a16="http://schemas.microsoft.com/office/drawing/2014/main" id="{80D9CB12-EBB9-4560-A18F-A54D6A9CC1D0}"/>
                </a:ext>
              </a:extLst>
            </p:cNvPr>
            <p:cNvSpPr/>
            <p:nvPr/>
          </p:nvSpPr>
          <p:spPr>
            <a:xfrm>
              <a:off x="10457552" y="0"/>
              <a:ext cx="74693" cy="5292799"/>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E838E0-1420-4757-B357-AB86137B9FE2}"/>
                </a:ext>
              </a:extLst>
            </p:cNvPr>
            <p:cNvSpPr/>
            <p:nvPr/>
          </p:nvSpPr>
          <p:spPr>
            <a:xfrm>
              <a:off x="10457552" y="7296323"/>
              <a:ext cx="74693" cy="271265"/>
            </a:xfrm>
            <a:prstGeom prst="rect">
              <a:avLst/>
            </a:prstGeom>
            <a:solidFill>
              <a:srgbClr val="BE3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3" name="CasellaDiTesto 32">
            <a:extLst>
              <a:ext uri="{FF2B5EF4-FFF2-40B4-BE49-F238E27FC236}">
                <a16:creationId xmlns:a16="http://schemas.microsoft.com/office/drawing/2014/main" id="{CF683A84-BB7D-4E71-942F-45D4CD1986A7}"/>
              </a:ext>
            </a:extLst>
          </p:cNvPr>
          <p:cNvSpPr txBox="1"/>
          <p:nvPr/>
        </p:nvSpPr>
        <p:spPr>
          <a:xfrm>
            <a:off x="7651306" y="236664"/>
            <a:ext cx="1224136" cy="253916"/>
          </a:xfrm>
          <a:prstGeom prst="rect">
            <a:avLst/>
          </a:prstGeom>
          <a:noFill/>
        </p:spPr>
        <p:txBody>
          <a:bodyPr wrap="square">
            <a:spAutoFit/>
          </a:bodyPr>
          <a:lstStyle/>
          <a:p>
            <a:pPr>
              <a:spcAft>
                <a:spcPts val="450"/>
              </a:spcAft>
            </a:pPr>
            <a:r>
              <a:rPr lang="it-IT" sz="1050" b="1" dirty="0">
                <a:solidFill>
                  <a:schemeClr val="tx1">
                    <a:lumMod val="75000"/>
                    <a:lumOff val="25000"/>
                  </a:schemeClr>
                </a:solidFill>
              </a:rPr>
              <a:t>Legenda stati</a:t>
            </a:r>
          </a:p>
        </p:txBody>
      </p:sp>
      <p:pic>
        <p:nvPicPr>
          <p:cNvPr id="40" name="Picture 14" descr="Anteprima immagine">
            <a:extLst>
              <a:ext uri="{FF2B5EF4-FFF2-40B4-BE49-F238E27FC236}">
                <a16:creationId xmlns:a16="http://schemas.microsoft.com/office/drawing/2014/main" id="{450E32E6-715E-4616-8382-63500ED0F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652" y="516793"/>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41" name="CasellaDiTesto 40">
            <a:extLst>
              <a:ext uri="{FF2B5EF4-FFF2-40B4-BE49-F238E27FC236}">
                <a16:creationId xmlns:a16="http://schemas.microsoft.com/office/drawing/2014/main" id="{CE6A88D4-2B90-461C-AE33-638F64FE3F46}"/>
              </a:ext>
            </a:extLst>
          </p:cNvPr>
          <p:cNvSpPr txBox="1"/>
          <p:nvPr/>
        </p:nvSpPr>
        <p:spPr>
          <a:xfrm>
            <a:off x="7917254" y="499071"/>
            <a:ext cx="681757" cy="215444"/>
          </a:xfrm>
          <a:prstGeom prst="rect">
            <a:avLst/>
          </a:prstGeom>
          <a:noFill/>
        </p:spPr>
        <p:txBody>
          <a:bodyPr wrap="square">
            <a:spAutoFit/>
          </a:bodyPr>
          <a:lstStyle/>
          <a:p>
            <a:pPr algn="l"/>
            <a:r>
              <a:rPr lang="it-IT" sz="800" b="0" kern="1200" dirty="0">
                <a:solidFill>
                  <a:srgbClr val="404040"/>
                </a:solidFill>
                <a:effectLst/>
                <a:latin typeface="+mn-lt"/>
              </a:rPr>
              <a:t>Pubblicato</a:t>
            </a:r>
            <a:endParaRPr lang="it-IT" sz="800" b="0" kern="1200" dirty="0">
              <a:solidFill>
                <a:srgbClr val="404040"/>
              </a:solidFill>
              <a:effectLst/>
              <a:latin typeface="+mn-lt"/>
              <a:ea typeface="+mn-ea"/>
              <a:cs typeface="+mn-cs"/>
            </a:endParaRPr>
          </a:p>
        </p:txBody>
      </p:sp>
      <p:pic>
        <p:nvPicPr>
          <p:cNvPr id="42"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820"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3" name="CasellaDiTesto 42">
            <a:extLst>
              <a:ext uri="{FF2B5EF4-FFF2-40B4-BE49-F238E27FC236}">
                <a16:creationId xmlns:a16="http://schemas.microsoft.com/office/drawing/2014/main" id="{861B8305-91A3-4431-A6E6-84A835535A18}"/>
              </a:ext>
            </a:extLst>
          </p:cNvPr>
          <p:cNvSpPr txBox="1"/>
          <p:nvPr/>
        </p:nvSpPr>
        <p:spPr>
          <a:xfrm>
            <a:off x="8814235" y="499071"/>
            <a:ext cx="681757" cy="215444"/>
          </a:xfrm>
          <a:prstGeom prst="rect">
            <a:avLst/>
          </a:prstGeom>
          <a:noFill/>
        </p:spPr>
        <p:txBody>
          <a:bodyPr wrap="square">
            <a:spAutoFit/>
          </a:bodyPr>
          <a:lstStyle/>
          <a:p>
            <a:pPr algn="l"/>
            <a:r>
              <a:rPr lang="it-IT" sz="800" b="0" kern="1200" dirty="0">
                <a:solidFill>
                  <a:srgbClr val="404040"/>
                </a:solidFill>
                <a:effectLst/>
                <a:latin typeface="+mn-lt"/>
              </a:rPr>
              <a:t>Aggiudicato</a:t>
            </a:r>
            <a:endParaRPr lang="it-IT" sz="800" b="0" kern="1200" dirty="0">
              <a:solidFill>
                <a:srgbClr val="404040"/>
              </a:solidFill>
              <a:effectLst/>
              <a:latin typeface="+mn-lt"/>
              <a:ea typeface="+mn-ea"/>
              <a:cs typeface="+mn-cs"/>
            </a:endParaRPr>
          </a:p>
        </p:txBody>
      </p:sp>
      <p:pic>
        <p:nvPicPr>
          <p:cNvPr id="47" name="Picture 4">
            <a:extLst>
              <a:ext uri="{FF2B5EF4-FFF2-40B4-BE49-F238E27FC236}">
                <a16:creationId xmlns:a16="http://schemas.microsoft.com/office/drawing/2014/main" id="{6073E8CE-3623-4CAC-8495-B4FE01427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8757" y="516793"/>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CA7DE07C-C9D6-4196-897A-24A93D3B80E4}"/>
              </a:ext>
            </a:extLst>
          </p:cNvPr>
          <p:cNvSpPr txBox="1"/>
          <p:nvPr/>
        </p:nvSpPr>
        <p:spPr>
          <a:xfrm>
            <a:off x="9768676" y="499071"/>
            <a:ext cx="482060" cy="215444"/>
          </a:xfrm>
          <a:prstGeom prst="rect">
            <a:avLst/>
          </a:prstGeom>
          <a:noFill/>
        </p:spPr>
        <p:txBody>
          <a:bodyPr wrap="square">
            <a:spAutoFit/>
          </a:bodyPr>
          <a:lstStyle/>
          <a:p>
            <a:pPr algn="l"/>
            <a:r>
              <a:rPr lang="it-IT" sz="800" b="0" kern="1200" dirty="0">
                <a:solidFill>
                  <a:srgbClr val="404040"/>
                </a:solidFill>
                <a:effectLst/>
                <a:latin typeface="+mn-lt"/>
              </a:rPr>
              <a:t>Attivo</a:t>
            </a:r>
            <a:endParaRPr lang="it-IT" sz="800" b="0" kern="1200" dirty="0">
              <a:solidFill>
                <a:srgbClr val="404040"/>
              </a:solidFill>
              <a:effectLst/>
              <a:latin typeface="+mn-lt"/>
              <a:ea typeface="+mn-ea"/>
              <a:cs typeface="+mn-cs"/>
            </a:endParaRPr>
          </a:p>
        </p:txBody>
      </p:sp>
      <p:pic>
        <p:nvPicPr>
          <p:cNvPr id="49" name="Picture 10" descr="Anteprima immagine">
            <a:extLst>
              <a:ext uri="{FF2B5EF4-FFF2-40B4-BE49-F238E27FC236}">
                <a16:creationId xmlns:a16="http://schemas.microsoft.com/office/drawing/2014/main" id="{59F28454-E1E3-470E-9C12-B6E3F4CEF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4786" y="100807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37703372-DF4E-4642-9C60-495BDA8064CB}"/>
              </a:ext>
            </a:extLst>
          </p:cNvPr>
          <p:cNvSpPr txBox="1"/>
          <p:nvPr/>
        </p:nvSpPr>
        <p:spPr>
          <a:xfrm>
            <a:off x="7914764" y="985705"/>
            <a:ext cx="1383779" cy="215444"/>
          </a:xfrm>
          <a:prstGeom prst="rect">
            <a:avLst/>
          </a:prstGeom>
          <a:noFill/>
        </p:spPr>
        <p:txBody>
          <a:bodyPr wrap="square">
            <a:spAutoFit/>
          </a:bodyPr>
          <a:lstStyle/>
          <a:p>
            <a:pPr algn="l"/>
            <a:r>
              <a:rPr lang="it-IT" sz="800" b="0" kern="1200" dirty="0">
                <a:solidFill>
                  <a:srgbClr val="404040"/>
                </a:solidFill>
                <a:effectLst/>
                <a:latin typeface="+mn-lt"/>
              </a:rPr>
              <a:t>Attivo per acquisti successivi</a:t>
            </a:r>
            <a:endParaRPr lang="it-IT" sz="800" b="0" kern="1200" dirty="0">
              <a:solidFill>
                <a:srgbClr val="404040"/>
              </a:solidFill>
              <a:effectLst/>
              <a:latin typeface="+mn-lt"/>
              <a:ea typeface="+mn-ea"/>
              <a:cs typeface="+mn-cs"/>
            </a:endParaRPr>
          </a:p>
        </p:txBody>
      </p:sp>
      <p:pic>
        <p:nvPicPr>
          <p:cNvPr id="51" name="Picture 18" descr="Anteprima immagine">
            <a:extLst>
              <a:ext uri="{FF2B5EF4-FFF2-40B4-BE49-F238E27FC236}">
                <a16:creationId xmlns:a16="http://schemas.microsoft.com/office/drawing/2014/main" id="{C49BCBA6-8A80-45A4-AABE-B7D5F39C9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018"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2" name="CasellaDiTesto 51">
            <a:extLst>
              <a:ext uri="{FF2B5EF4-FFF2-40B4-BE49-F238E27FC236}">
                <a16:creationId xmlns:a16="http://schemas.microsoft.com/office/drawing/2014/main" id="{B30C1573-29C3-4A15-B39D-4375EDC36AAF}"/>
              </a:ext>
            </a:extLst>
          </p:cNvPr>
          <p:cNvSpPr txBox="1"/>
          <p:nvPr/>
        </p:nvSpPr>
        <p:spPr>
          <a:xfrm>
            <a:off x="7935095" y="742388"/>
            <a:ext cx="534965" cy="215444"/>
          </a:xfrm>
          <a:prstGeom prst="rect">
            <a:avLst/>
          </a:prstGeom>
          <a:noFill/>
        </p:spPr>
        <p:txBody>
          <a:bodyPr wrap="square">
            <a:spAutoFit/>
          </a:bodyPr>
          <a:lstStyle/>
          <a:p>
            <a:pPr algn="l"/>
            <a:r>
              <a:rPr lang="it-IT" sz="800" b="0" kern="1200" dirty="0">
                <a:solidFill>
                  <a:srgbClr val="404040"/>
                </a:solidFill>
                <a:effectLst/>
                <a:latin typeface="+mn-lt"/>
              </a:rPr>
              <a:t>Sospeso</a:t>
            </a:r>
            <a:endParaRPr lang="it-IT" sz="800" b="0" kern="1200" dirty="0">
              <a:solidFill>
                <a:srgbClr val="404040"/>
              </a:solidFill>
              <a:effectLst/>
              <a:latin typeface="+mn-lt"/>
              <a:ea typeface="+mn-ea"/>
              <a:cs typeface="+mn-cs"/>
            </a:endParaRPr>
          </a:p>
        </p:txBody>
      </p:sp>
      <p:pic>
        <p:nvPicPr>
          <p:cNvPr id="53" name="Picture 12" descr="Anteprima immagine">
            <a:extLst>
              <a:ext uri="{FF2B5EF4-FFF2-40B4-BE49-F238E27FC236}">
                <a16:creationId xmlns:a16="http://schemas.microsoft.com/office/drawing/2014/main" id="{1BDB9D8F-AF2D-4630-9F28-AC580F240A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0035" y="760110"/>
            <a:ext cx="173077" cy="180000"/>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53">
            <a:extLst>
              <a:ext uri="{FF2B5EF4-FFF2-40B4-BE49-F238E27FC236}">
                <a16:creationId xmlns:a16="http://schemas.microsoft.com/office/drawing/2014/main" id="{600027C6-26AB-46C9-849D-76CF025DCDAD}"/>
              </a:ext>
            </a:extLst>
          </p:cNvPr>
          <p:cNvSpPr txBox="1"/>
          <p:nvPr/>
        </p:nvSpPr>
        <p:spPr>
          <a:xfrm>
            <a:off x="9761896" y="742388"/>
            <a:ext cx="502806" cy="215444"/>
          </a:xfrm>
          <a:prstGeom prst="rect">
            <a:avLst/>
          </a:prstGeom>
          <a:noFill/>
        </p:spPr>
        <p:txBody>
          <a:bodyPr wrap="square">
            <a:spAutoFit/>
          </a:bodyPr>
          <a:lstStyle/>
          <a:p>
            <a:pPr algn="l"/>
            <a:r>
              <a:rPr lang="it-IT" sz="800" b="0" kern="1200" dirty="0">
                <a:solidFill>
                  <a:srgbClr val="404040"/>
                </a:solidFill>
                <a:effectLst/>
                <a:latin typeface="+mn-lt"/>
              </a:rPr>
              <a:t>Chiuso</a:t>
            </a:r>
            <a:endParaRPr lang="it-IT" sz="800" b="0" kern="1200" dirty="0">
              <a:solidFill>
                <a:srgbClr val="404040"/>
              </a:solidFill>
              <a:effectLst/>
              <a:latin typeface="+mn-lt"/>
              <a:ea typeface="+mn-ea"/>
              <a:cs typeface="+mn-cs"/>
            </a:endParaRPr>
          </a:p>
        </p:txBody>
      </p:sp>
      <p:pic>
        <p:nvPicPr>
          <p:cNvPr id="55" name="Picture 16" descr="Anteprima immagine">
            <a:extLst>
              <a:ext uri="{FF2B5EF4-FFF2-40B4-BE49-F238E27FC236}">
                <a16:creationId xmlns:a16="http://schemas.microsoft.com/office/drawing/2014/main" id="{934E66CC-DCAB-48BC-BBFB-A05C7C410F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7253" y="7601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a:extLst>
              <a:ext uri="{FF2B5EF4-FFF2-40B4-BE49-F238E27FC236}">
                <a16:creationId xmlns:a16="http://schemas.microsoft.com/office/drawing/2014/main" id="{F182CB96-9E00-48AF-92D5-C837298F077C}"/>
              </a:ext>
            </a:extLst>
          </p:cNvPr>
          <p:cNvSpPr txBox="1"/>
          <p:nvPr/>
        </p:nvSpPr>
        <p:spPr>
          <a:xfrm>
            <a:off x="8815900" y="742388"/>
            <a:ext cx="625090" cy="215444"/>
          </a:xfrm>
          <a:prstGeom prst="rect">
            <a:avLst/>
          </a:prstGeom>
          <a:noFill/>
        </p:spPr>
        <p:txBody>
          <a:bodyPr wrap="square">
            <a:spAutoFit/>
          </a:bodyPr>
          <a:lstStyle/>
          <a:p>
            <a:pPr algn="l"/>
            <a:r>
              <a:rPr lang="it-IT" sz="800" b="0" kern="1200" dirty="0">
                <a:solidFill>
                  <a:srgbClr val="404040"/>
                </a:solidFill>
                <a:effectLst/>
                <a:latin typeface="+mn-lt"/>
              </a:rPr>
              <a:t>Revocato</a:t>
            </a:r>
            <a:endParaRPr lang="it-IT" sz="800" b="0" kern="1200" dirty="0">
              <a:solidFill>
                <a:srgbClr val="404040"/>
              </a:solidFill>
              <a:effectLst/>
              <a:latin typeface="+mn-lt"/>
              <a:ea typeface="+mn-ea"/>
              <a:cs typeface="+mn-cs"/>
            </a:endParaRPr>
          </a:p>
        </p:txBody>
      </p:sp>
      <p:pic>
        <p:nvPicPr>
          <p:cNvPr id="29"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200493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2408904"/>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3142682"/>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349438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429778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383" y="4780312"/>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5147981"/>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541" y="5559023"/>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00" y="593853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Anteprima immagine">
            <a:extLst>
              <a:ext uri="{FF2B5EF4-FFF2-40B4-BE49-F238E27FC236}">
                <a16:creationId xmlns:a16="http://schemas.microsoft.com/office/drawing/2014/main" id="{6DF8C8AA-8CEB-4F70-AAA0-87BB8767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541" y="6336935"/>
            <a:ext cx="180000"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Elemento grafico 24">
            <a:extLst>
              <a:ext uri="{FF2B5EF4-FFF2-40B4-BE49-F238E27FC236}">
                <a16:creationId xmlns:a16="http://schemas.microsoft.com/office/drawing/2014/main" id="{4E529F69-36B5-43BF-8E16-C52B862D7819}"/>
              </a:ext>
            </a:extLst>
          </p:cNvPr>
          <p:cNvGrpSpPr/>
          <p:nvPr/>
        </p:nvGrpSpPr>
        <p:grpSpPr>
          <a:xfrm>
            <a:off x="1128732" y="1161498"/>
            <a:ext cx="188223" cy="199541"/>
            <a:chOff x="9654363" y="2195816"/>
            <a:chExt cx="188223" cy="199541"/>
          </a:xfrm>
          <a:noFill/>
        </p:grpSpPr>
        <p:sp>
          <p:nvSpPr>
            <p:cNvPr id="65" name="Figura a mano libera: forma 20">
              <a:extLst>
                <a:ext uri="{FF2B5EF4-FFF2-40B4-BE49-F238E27FC236}">
                  <a16:creationId xmlns:a16="http://schemas.microsoft.com/office/drawing/2014/main" id="{BA07A60E-2FBD-42E9-84CB-ACDE026F84F4}"/>
                </a:ext>
              </a:extLst>
            </p:cNvPr>
            <p:cNvSpPr/>
            <p:nvPr/>
          </p:nvSpPr>
          <p:spPr>
            <a:xfrm>
              <a:off x="9715119" y="2269080"/>
              <a:ext cx="5956" cy="122703"/>
            </a:xfrm>
            <a:custGeom>
              <a:avLst/>
              <a:gdLst>
                <a:gd name="connsiteX0" fmla="*/ 0 w 5956"/>
                <a:gd name="connsiteY0" fmla="*/ 0 h 122703"/>
                <a:gd name="connsiteX1" fmla="*/ 0 w 5956"/>
                <a:gd name="connsiteY1" fmla="*/ 122703 h 122703"/>
              </a:gdLst>
              <a:ahLst/>
              <a:cxnLst>
                <a:cxn ang="0">
                  <a:pos x="connsiteX0" y="connsiteY0"/>
                </a:cxn>
                <a:cxn ang="0">
                  <a:pos x="connsiteX1" y="connsiteY1"/>
                </a:cxn>
              </a:cxnLst>
              <a:rect l="l" t="t" r="r" b="b"/>
              <a:pathLst>
                <a:path w="5956" h="122703">
                  <a:moveTo>
                    <a:pt x="0" y="0"/>
                  </a:moveTo>
                  <a:lnTo>
                    <a:pt x="0" y="122703"/>
                  </a:lnTo>
                </a:path>
              </a:pathLst>
            </a:custGeom>
            <a:ln w="9525" cap="rnd">
              <a:solidFill>
                <a:srgbClr val="313840"/>
              </a:solidFill>
              <a:prstDash val="solid"/>
              <a:round/>
            </a:ln>
          </p:spPr>
          <p:txBody>
            <a:bodyPr rtlCol="0" anchor="ctr"/>
            <a:lstStyle/>
            <a:p>
              <a:endParaRPr lang="it-IT"/>
            </a:p>
          </p:txBody>
        </p:sp>
        <p:sp>
          <p:nvSpPr>
            <p:cNvPr id="66" name="Figura a mano libera: forma 21">
              <a:extLst>
                <a:ext uri="{FF2B5EF4-FFF2-40B4-BE49-F238E27FC236}">
                  <a16:creationId xmlns:a16="http://schemas.microsoft.com/office/drawing/2014/main" id="{7ED49B3E-1056-442C-9A3B-BD338623EDB5}"/>
                </a:ext>
              </a:extLst>
            </p:cNvPr>
            <p:cNvSpPr/>
            <p:nvPr/>
          </p:nvSpPr>
          <p:spPr>
            <a:xfrm>
              <a:off x="9778853" y="2290523"/>
              <a:ext cx="5956" cy="47056"/>
            </a:xfrm>
            <a:custGeom>
              <a:avLst/>
              <a:gdLst>
                <a:gd name="connsiteX0" fmla="*/ 0 w 5956"/>
                <a:gd name="connsiteY0" fmla="*/ 0 h 47056"/>
                <a:gd name="connsiteX1" fmla="*/ 0 w 5956"/>
                <a:gd name="connsiteY1" fmla="*/ 47056 h 47056"/>
              </a:gdLst>
              <a:ahLst/>
              <a:cxnLst>
                <a:cxn ang="0">
                  <a:pos x="connsiteX0" y="connsiteY0"/>
                </a:cxn>
                <a:cxn ang="0">
                  <a:pos x="connsiteX1" y="connsiteY1"/>
                </a:cxn>
              </a:cxnLst>
              <a:rect l="l" t="t" r="r" b="b"/>
              <a:pathLst>
                <a:path w="5956" h="47056">
                  <a:moveTo>
                    <a:pt x="0" y="0"/>
                  </a:moveTo>
                  <a:lnTo>
                    <a:pt x="0" y="47056"/>
                  </a:lnTo>
                </a:path>
              </a:pathLst>
            </a:custGeom>
            <a:ln w="9525" cap="rnd">
              <a:solidFill>
                <a:srgbClr val="313840"/>
              </a:solidFill>
              <a:prstDash val="solid"/>
              <a:round/>
            </a:ln>
          </p:spPr>
          <p:txBody>
            <a:bodyPr rtlCol="0" anchor="ctr"/>
            <a:lstStyle/>
            <a:p>
              <a:endParaRPr lang="it-IT"/>
            </a:p>
          </p:txBody>
        </p:sp>
        <p:sp>
          <p:nvSpPr>
            <p:cNvPr id="67" name="Figura a mano libera: forma 22">
              <a:extLst>
                <a:ext uri="{FF2B5EF4-FFF2-40B4-BE49-F238E27FC236}">
                  <a16:creationId xmlns:a16="http://schemas.microsoft.com/office/drawing/2014/main" id="{C54411D1-947D-494E-A7D4-9F24FE551F3C}"/>
                </a:ext>
              </a:extLst>
            </p:cNvPr>
            <p:cNvSpPr/>
            <p:nvPr/>
          </p:nvSpPr>
          <p:spPr>
            <a:xfrm>
              <a:off x="9690101" y="2312562"/>
              <a:ext cx="151889" cy="17869"/>
            </a:xfrm>
            <a:custGeom>
              <a:avLst/>
              <a:gdLst>
                <a:gd name="connsiteX0" fmla="*/ 151890 w 151889"/>
                <a:gd name="connsiteY0" fmla="*/ 17869 h 17869"/>
                <a:gd name="connsiteX1" fmla="*/ 88751 w 151889"/>
                <a:gd name="connsiteY1" fmla="*/ 0 h 17869"/>
                <a:gd name="connsiteX2" fmla="*/ 25017 w 151889"/>
                <a:gd name="connsiteY2" fmla="*/ 17869 h 17869"/>
                <a:gd name="connsiteX3" fmla="*/ 0 w 151889"/>
                <a:gd name="connsiteY3" fmla="*/ 10126 h 17869"/>
              </a:gdLst>
              <a:ahLst/>
              <a:cxnLst>
                <a:cxn ang="0">
                  <a:pos x="connsiteX0" y="connsiteY0"/>
                </a:cxn>
                <a:cxn ang="0">
                  <a:pos x="connsiteX1" y="connsiteY1"/>
                </a:cxn>
                <a:cxn ang="0">
                  <a:pos x="connsiteX2" y="connsiteY2"/>
                </a:cxn>
                <a:cxn ang="0">
                  <a:pos x="connsiteX3" y="connsiteY3"/>
                </a:cxn>
              </a:cxnLst>
              <a:rect l="l" t="t" r="r" b="b"/>
              <a:pathLst>
                <a:path w="151889" h="17869">
                  <a:moveTo>
                    <a:pt x="151890" y="17869"/>
                  </a:moveTo>
                  <a:lnTo>
                    <a:pt x="88751" y="0"/>
                  </a:lnTo>
                  <a:lnTo>
                    <a:pt x="25017" y="17869"/>
                  </a:lnTo>
                  <a:lnTo>
                    <a:pt x="0" y="10126"/>
                  </a:lnTo>
                </a:path>
              </a:pathLst>
            </a:custGeom>
            <a:noFill/>
            <a:ln w="9525" cap="rnd">
              <a:solidFill>
                <a:srgbClr val="313840"/>
              </a:solidFill>
              <a:prstDash val="solid"/>
              <a:round/>
            </a:ln>
          </p:spPr>
          <p:txBody>
            <a:bodyPr rtlCol="0" anchor="ctr"/>
            <a:lstStyle/>
            <a:p>
              <a:endParaRPr lang="it-IT"/>
            </a:p>
          </p:txBody>
        </p:sp>
        <p:sp>
          <p:nvSpPr>
            <p:cNvPr id="68" name="Figura a mano libera: forma 23">
              <a:extLst>
                <a:ext uri="{FF2B5EF4-FFF2-40B4-BE49-F238E27FC236}">
                  <a16:creationId xmlns:a16="http://schemas.microsoft.com/office/drawing/2014/main" id="{02ABC694-05A6-4CC4-B66D-BC4BDCC2A232}"/>
                </a:ext>
              </a:extLst>
            </p:cNvPr>
            <p:cNvSpPr/>
            <p:nvPr/>
          </p:nvSpPr>
          <p:spPr>
            <a:xfrm>
              <a:off x="9778853" y="2350088"/>
              <a:ext cx="5956" cy="22634"/>
            </a:xfrm>
            <a:custGeom>
              <a:avLst/>
              <a:gdLst>
                <a:gd name="connsiteX0" fmla="*/ 0 w 5956"/>
                <a:gd name="connsiteY0" fmla="*/ 0 h 22634"/>
                <a:gd name="connsiteX1" fmla="*/ 0 w 5956"/>
                <a:gd name="connsiteY1" fmla="*/ 22635 h 22634"/>
              </a:gdLst>
              <a:ahLst/>
              <a:cxnLst>
                <a:cxn ang="0">
                  <a:pos x="connsiteX0" y="connsiteY0"/>
                </a:cxn>
                <a:cxn ang="0">
                  <a:pos x="connsiteX1" y="connsiteY1"/>
                </a:cxn>
              </a:cxnLst>
              <a:rect l="l" t="t" r="r" b="b"/>
              <a:pathLst>
                <a:path w="5956" h="22634">
                  <a:moveTo>
                    <a:pt x="0" y="0"/>
                  </a:moveTo>
                  <a:lnTo>
                    <a:pt x="0" y="22635"/>
                  </a:lnTo>
                </a:path>
              </a:pathLst>
            </a:custGeom>
            <a:ln w="9525" cap="rnd">
              <a:solidFill>
                <a:srgbClr val="313840"/>
              </a:solidFill>
              <a:prstDash val="solid"/>
              <a:round/>
            </a:ln>
          </p:spPr>
          <p:txBody>
            <a:bodyPr rtlCol="0" anchor="ctr"/>
            <a:lstStyle/>
            <a:p>
              <a:endParaRPr lang="it-IT"/>
            </a:p>
          </p:txBody>
        </p:sp>
        <p:sp>
          <p:nvSpPr>
            <p:cNvPr id="69" name="Figura a mano libera: forma 24">
              <a:extLst>
                <a:ext uri="{FF2B5EF4-FFF2-40B4-BE49-F238E27FC236}">
                  <a16:creationId xmlns:a16="http://schemas.microsoft.com/office/drawing/2014/main" id="{37908BCC-DC7F-4546-A0AA-24818433AB7F}"/>
                </a:ext>
              </a:extLst>
            </p:cNvPr>
            <p:cNvSpPr/>
            <p:nvPr/>
          </p:nvSpPr>
          <p:spPr>
            <a:xfrm>
              <a:off x="9654363" y="2310775"/>
              <a:ext cx="18465" cy="5956"/>
            </a:xfrm>
            <a:custGeom>
              <a:avLst/>
              <a:gdLst>
                <a:gd name="connsiteX0" fmla="*/ 18465 w 18465"/>
                <a:gd name="connsiteY0" fmla="*/ 5956 h 5956"/>
                <a:gd name="connsiteX1" fmla="*/ 0 w 18465"/>
                <a:gd name="connsiteY1" fmla="*/ 0 h 5956"/>
              </a:gdLst>
              <a:ahLst/>
              <a:cxnLst>
                <a:cxn ang="0">
                  <a:pos x="connsiteX0" y="connsiteY0"/>
                </a:cxn>
                <a:cxn ang="0">
                  <a:pos x="connsiteX1" y="connsiteY1"/>
                </a:cxn>
              </a:cxnLst>
              <a:rect l="l" t="t" r="r" b="b"/>
              <a:pathLst>
                <a:path w="18465" h="5956">
                  <a:moveTo>
                    <a:pt x="18465" y="5956"/>
                  </a:moveTo>
                  <a:lnTo>
                    <a:pt x="0" y="0"/>
                  </a:lnTo>
                </a:path>
              </a:pathLst>
            </a:custGeom>
            <a:ln w="9525" cap="rnd">
              <a:solidFill>
                <a:srgbClr val="313840"/>
              </a:solidFill>
              <a:prstDash val="solid"/>
              <a:round/>
            </a:ln>
          </p:spPr>
          <p:txBody>
            <a:bodyPr rtlCol="0" anchor="ctr"/>
            <a:lstStyle/>
            <a:p>
              <a:endParaRPr lang="it-IT"/>
            </a:p>
          </p:txBody>
        </p:sp>
        <p:sp>
          <p:nvSpPr>
            <p:cNvPr id="70" name="Figura a mano libera: forma 25">
              <a:extLst>
                <a:ext uri="{FF2B5EF4-FFF2-40B4-BE49-F238E27FC236}">
                  <a16:creationId xmlns:a16="http://schemas.microsoft.com/office/drawing/2014/main" id="{41277142-C2A7-4E67-8083-9AB24E403FEC}"/>
                </a:ext>
              </a:extLst>
            </p:cNvPr>
            <p:cNvSpPr/>
            <p:nvPr/>
          </p:nvSpPr>
          <p:spPr>
            <a:xfrm>
              <a:off x="9759792" y="2208324"/>
              <a:ext cx="38121" cy="38121"/>
            </a:xfrm>
            <a:custGeom>
              <a:avLst/>
              <a:gdLst>
                <a:gd name="connsiteX0" fmla="*/ 38121 w 38121"/>
                <a:gd name="connsiteY0" fmla="*/ 19061 h 38121"/>
                <a:gd name="connsiteX1" fmla="*/ 19061 w 38121"/>
                <a:gd name="connsiteY1" fmla="*/ 38121 h 38121"/>
                <a:gd name="connsiteX2" fmla="*/ 0 w 38121"/>
                <a:gd name="connsiteY2" fmla="*/ 19061 h 38121"/>
                <a:gd name="connsiteX3" fmla="*/ 19061 w 38121"/>
                <a:gd name="connsiteY3" fmla="*/ 0 h 38121"/>
                <a:gd name="connsiteX4" fmla="*/ 38121 w 38121"/>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 h="38121">
                  <a:moveTo>
                    <a:pt x="38121" y="19061"/>
                  </a:moveTo>
                  <a:cubicBezTo>
                    <a:pt x="38121" y="29588"/>
                    <a:pt x="29588" y="38121"/>
                    <a:pt x="19061" y="38121"/>
                  </a:cubicBezTo>
                  <a:cubicBezTo>
                    <a:pt x="8534" y="38121"/>
                    <a:pt x="0" y="29588"/>
                    <a:pt x="0" y="19061"/>
                  </a:cubicBezTo>
                  <a:cubicBezTo>
                    <a:pt x="0" y="8534"/>
                    <a:pt x="8534" y="0"/>
                    <a:pt x="19061" y="0"/>
                  </a:cubicBezTo>
                  <a:cubicBezTo>
                    <a:pt x="29588" y="0"/>
                    <a:pt x="38121" y="8534"/>
                    <a:pt x="38121" y="19061"/>
                  </a:cubicBezTo>
                  <a:close/>
                </a:path>
              </a:pathLst>
            </a:custGeom>
            <a:noFill/>
            <a:ln w="9525" cap="rnd">
              <a:solidFill>
                <a:srgbClr val="313840"/>
              </a:solidFill>
              <a:prstDash val="solid"/>
              <a:round/>
            </a:ln>
          </p:spPr>
          <p:txBody>
            <a:bodyPr rtlCol="0" anchor="ctr"/>
            <a:lstStyle/>
            <a:p>
              <a:endParaRPr lang="it-IT"/>
            </a:p>
          </p:txBody>
        </p:sp>
        <p:sp>
          <p:nvSpPr>
            <p:cNvPr id="71" name="Figura a mano libera: forma 26">
              <a:extLst>
                <a:ext uri="{FF2B5EF4-FFF2-40B4-BE49-F238E27FC236}">
                  <a16:creationId xmlns:a16="http://schemas.microsoft.com/office/drawing/2014/main" id="{C556BDD9-EC0F-4CC1-A651-E60A8C371E95}"/>
                </a:ext>
              </a:extLst>
            </p:cNvPr>
            <p:cNvSpPr/>
            <p:nvPr/>
          </p:nvSpPr>
          <p:spPr>
            <a:xfrm>
              <a:off x="9654363" y="2250615"/>
              <a:ext cx="188223" cy="144741"/>
            </a:xfrm>
            <a:custGeom>
              <a:avLst/>
              <a:gdLst>
                <a:gd name="connsiteX0" fmla="*/ 144742 w 188223"/>
                <a:gd name="connsiteY0" fmla="*/ 5956 h 144741"/>
                <a:gd name="connsiteX1" fmla="*/ 126277 w 188223"/>
                <a:gd name="connsiteY1" fmla="*/ 38717 h 144741"/>
                <a:gd name="connsiteX2" fmla="*/ 124490 w 188223"/>
                <a:gd name="connsiteY2" fmla="*/ 39908 h 144741"/>
                <a:gd name="connsiteX3" fmla="*/ 122703 w 188223"/>
                <a:gd name="connsiteY3" fmla="*/ 38717 h 144741"/>
                <a:gd name="connsiteX4" fmla="*/ 104238 w 188223"/>
                <a:gd name="connsiteY4" fmla="*/ 5956 h 144741"/>
                <a:gd name="connsiteX5" fmla="*/ 60756 w 188223"/>
                <a:gd name="connsiteY5" fmla="*/ 18465 h 144741"/>
                <a:gd name="connsiteX6" fmla="*/ 0 w 188223"/>
                <a:gd name="connsiteY6" fmla="*/ 0 h 144741"/>
                <a:gd name="connsiteX7" fmla="*/ 0 w 188223"/>
                <a:gd name="connsiteY7" fmla="*/ 122703 h 144741"/>
                <a:gd name="connsiteX8" fmla="*/ 62543 w 188223"/>
                <a:gd name="connsiteY8" fmla="*/ 141168 h 144741"/>
                <a:gd name="connsiteX9" fmla="*/ 123894 w 188223"/>
                <a:gd name="connsiteY9" fmla="*/ 123894 h 144741"/>
                <a:gd name="connsiteX10" fmla="*/ 188224 w 188223"/>
                <a:gd name="connsiteY10" fmla="*/ 144742 h 144741"/>
                <a:gd name="connsiteX11" fmla="*/ 188224 w 188223"/>
                <a:gd name="connsiteY11" fmla="*/ 19656 h 144741"/>
                <a:gd name="connsiteX12" fmla="*/ 144742 w 188223"/>
                <a:gd name="connsiteY12" fmla="*/ 5956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223" h="144741">
                  <a:moveTo>
                    <a:pt x="144742" y="5956"/>
                  </a:moveTo>
                  <a:lnTo>
                    <a:pt x="126277" y="38717"/>
                  </a:lnTo>
                  <a:cubicBezTo>
                    <a:pt x="125681" y="39313"/>
                    <a:pt x="125086" y="39908"/>
                    <a:pt x="124490" y="39908"/>
                  </a:cubicBezTo>
                  <a:cubicBezTo>
                    <a:pt x="123894" y="39908"/>
                    <a:pt x="123299" y="39313"/>
                    <a:pt x="122703" y="38717"/>
                  </a:cubicBezTo>
                  <a:lnTo>
                    <a:pt x="104238" y="5956"/>
                  </a:lnTo>
                  <a:lnTo>
                    <a:pt x="60756" y="18465"/>
                  </a:lnTo>
                  <a:lnTo>
                    <a:pt x="0" y="0"/>
                  </a:lnTo>
                  <a:lnTo>
                    <a:pt x="0" y="122703"/>
                  </a:lnTo>
                  <a:lnTo>
                    <a:pt x="62543" y="141168"/>
                  </a:lnTo>
                  <a:lnTo>
                    <a:pt x="123894" y="123894"/>
                  </a:lnTo>
                  <a:lnTo>
                    <a:pt x="188224" y="144742"/>
                  </a:lnTo>
                  <a:lnTo>
                    <a:pt x="188224" y="19656"/>
                  </a:lnTo>
                  <a:lnTo>
                    <a:pt x="144742" y="5956"/>
                  </a:lnTo>
                  <a:close/>
                </a:path>
              </a:pathLst>
            </a:custGeom>
            <a:noFill/>
            <a:ln w="9525" cap="rnd">
              <a:solidFill>
                <a:srgbClr val="313840"/>
              </a:solidFill>
              <a:prstDash val="solid"/>
              <a:round/>
            </a:ln>
          </p:spPr>
          <p:txBody>
            <a:bodyPr rtlCol="0" anchor="ctr"/>
            <a:lstStyle/>
            <a:p>
              <a:endParaRPr lang="it-IT"/>
            </a:p>
          </p:txBody>
        </p:sp>
        <p:sp>
          <p:nvSpPr>
            <p:cNvPr id="72" name="Figura a mano libera: forma 27">
              <a:extLst>
                <a:ext uri="{FF2B5EF4-FFF2-40B4-BE49-F238E27FC236}">
                  <a16:creationId xmlns:a16="http://schemas.microsoft.com/office/drawing/2014/main" id="{FF8D9C92-2493-4810-8E36-F5249CE1429E}"/>
                </a:ext>
              </a:extLst>
            </p:cNvPr>
            <p:cNvSpPr/>
            <p:nvPr/>
          </p:nvSpPr>
          <p:spPr>
            <a:xfrm>
              <a:off x="9746688" y="2195816"/>
              <a:ext cx="65520" cy="94707"/>
            </a:xfrm>
            <a:custGeom>
              <a:avLst/>
              <a:gdLst>
                <a:gd name="connsiteX0" fmla="*/ 32165 w 65520"/>
                <a:gd name="connsiteY0" fmla="*/ 0 h 94707"/>
                <a:gd name="connsiteX1" fmla="*/ 0 w 65520"/>
                <a:gd name="connsiteY1" fmla="*/ 31569 h 94707"/>
                <a:gd name="connsiteX2" fmla="*/ 4170 w 65520"/>
                <a:gd name="connsiteY2" fmla="*/ 46460 h 94707"/>
                <a:gd name="connsiteX3" fmla="*/ 30974 w 65520"/>
                <a:gd name="connsiteY3" fmla="*/ 93516 h 94707"/>
                <a:gd name="connsiteX4" fmla="*/ 32761 w 65520"/>
                <a:gd name="connsiteY4" fmla="*/ 94708 h 94707"/>
                <a:gd name="connsiteX5" fmla="*/ 34547 w 65520"/>
                <a:gd name="connsiteY5" fmla="*/ 93516 h 94707"/>
                <a:gd name="connsiteX6" fmla="*/ 61351 w 65520"/>
                <a:gd name="connsiteY6" fmla="*/ 46460 h 94707"/>
                <a:gd name="connsiteX7" fmla="*/ 65521 w 65520"/>
                <a:gd name="connsiteY7" fmla="*/ 31569 h 94707"/>
                <a:gd name="connsiteX8" fmla="*/ 32165 w 65520"/>
                <a:gd name="connsiteY8" fmla="*/ 0 h 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20" h="94707">
                  <a:moveTo>
                    <a:pt x="32165" y="0"/>
                  </a:moveTo>
                  <a:cubicBezTo>
                    <a:pt x="14296" y="0"/>
                    <a:pt x="0" y="14295"/>
                    <a:pt x="0" y="31569"/>
                  </a:cubicBezTo>
                  <a:cubicBezTo>
                    <a:pt x="0" y="36930"/>
                    <a:pt x="1191" y="41695"/>
                    <a:pt x="4170" y="46460"/>
                  </a:cubicBezTo>
                  <a:lnTo>
                    <a:pt x="30974" y="93516"/>
                  </a:lnTo>
                  <a:cubicBezTo>
                    <a:pt x="31569" y="94112"/>
                    <a:pt x="32165" y="94708"/>
                    <a:pt x="32761" y="94708"/>
                  </a:cubicBezTo>
                  <a:cubicBezTo>
                    <a:pt x="33356" y="94708"/>
                    <a:pt x="33952" y="94112"/>
                    <a:pt x="34547" y="93516"/>
                  </a:cubicBezTo>
                  <a:lnTo>
                    <a:pt x="61351" y="46460"/>
                  </a:lnTo>
                  <a:cubicBezTo>
                    <a:pt x="63734" y="41695"/>
                    <a:pt x="65521" y="36930"/>
                    <a:pt x="65521" y="31569"/>
                  </a:cubicBezTo>
                  <a:cubicBezTo>
                    <a:pt x="64330" y="13700"/>
                    <a:pt x="50034" y="0"/>
                    <a:pt x="32165" y="0"/>
                  </a:cubicBezTo>
                  <a:close/>
                </a:path>
              </a:pathLst>
            </a:custGeom>
            <a:noFill/>
            <a:ln w="9525" cap="flat">
              <a:solidFill>
                <a:srgbClr val="313840"/>
              </a:solidFill>
              <a:prstDash val="solid"/>
              <a:miter/>
            </a:ln>
          </p:spPr>
          <p:txBody>
            <a:bodyPr rtlCol="0" anchor="ctr"/>
            <a:lstStyle/>
            <a:p>
              <a:endParaRPr lang="it-IT"/>
            </a:p>
          </p:txBody>
        </p:sp>
      </p:grpSp>
      <p:pic>
        <p:nvPicPr>
          <p:cNvPr id="73" name="Picture 4">
            <a:extLst>
              <a:ext uri="{FF2B5EF4-FFF2-40B4-BE49-F238E27FC236}">
                <a16:creationId xmlns:a16="http://schemas.microsoft.com/office/drawing/2014/main" id="{6073E8CE-3623-4CAC-8495-B4FE01427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288" y="275806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6073E8CE-3623-4CAC-8495-B4FE01427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383" y="3849811"/>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7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a:spAutoFit/>
      </a:bodyPr>
      <a:lstStyle>
        <a:defPPr algn="r">
          <a:defRPr sz="1100" b="1" dirty="0">
            <a:solidFill>
              <a:srgbClr val="821B4C"/>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TotalTime>
  <Words>2096</Words>
  <Application>Microsoft Office PowerPoint</Application>
  <PresentationFormat>Personalizzato</PresentationFormat>
  <Paragraphs>546</Paragraphs>
  <Slides>19</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ＭＳ Ｐゴシック</vt:lpstr>
      <vt:lpstr>Arial</vt:lpstr>
      <vt:lpstr>Calibri</vt:lpstr>
      <vt:lpstr>Lucida Grande</vt:lpstr>
      <vt:lpstr>Trebuchet MS</vt:lpstr>
      <vt:lpstr>Wingdings</vt:lpstr>
      <vt:lpstr>Office Theme</vt:lpstr>
      <vt:lpstr>Presentazione standard di PowerPoint</vt:lpstr>
      <vt:lpstr>Presentazione standard di PowerPoint</vt:lpstr>
      <vt:lpstr>Alimenti e ristorazione (1/2)</vt:lpstr>
      <vt:lpstr>Alimenti e ristorazione (2/2)</vt:lpstr>
      <vt:lpstr>Buoni pasto 9 (1/3)</vt:lpstr>
      <vt:lpstr>Presentazione standard di PowerPoint</vt:lpstr>
      <vt:lpstr>Buoni pasto 9 (3/3)</vt:lpstr>
      <vt:lpstr>Buoni pasto 10 (1/3)</vt:lpstr>
      <vt:lpstr>Presentazione standard di PowerPoint</vt:lpstr>
      <vt:lpstr>Buoni pasto 10 (3/3)</vt:lpstr>
      <vt:lpstr>Presentazione standard di PowerPoint</vt:lpstr>
      <vt:lpstr>Arredi (1/2)</vt:lpstr>
      <vt:lpstr>Arredi (2/2)</vt:lpstr>
      <vt:lpstr>Presentazione standard di PowerPoint</vt:lpstr>
      <vt:lpstr>Servizi di gestione integrata delle trasferte di lavoro 4 (1/2)</vt:lpstr>
      <vt:lpstr>Servizi di gestione integrata delle trasferte di lavoro 4 (2/2)</vt:lpstr>
      <vt:lpstr>Servizi postali (1/2)</vt:lpstr>
      <vt:lpstr>Servizi postali (2/2)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Pasotti Alessandro</dc:creator>
  <cp:lastModifiedBy>Pasotti Alessandro</cp:lastModifiedBy>
  <cp:revision>6</cp:revision>
  <dcterms:modified xsi:type="dcterms:W3CDTF">2023-07-07T08:44:24Z</dcterms:modified>
</cp:coreProperties>
</file>